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57" r:id="rId5"/>
    <p:sldId id="258" r:id="rId6"/>
    <p:sldId id="259" r:id="rId7"/>
    <p:sldId id="260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DFECFCD-CBF7-48F2-83EF-4B30F71AF7F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06CA27C-C49F-4C74-8EAD-38DFEF538A3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CFCD-CBF7-48F2-83EF-4B30F71AF7F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A27C-C49F-4C74-8EAD-38DFEF538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CFCD-CBF7-48F2-83EF-4B30F71AF7F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A27C-C49F-4C74-8EAD-38DFEF538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CFCD-CBF7-48F2-83EF-4B30F71AF7F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A27C-C49F-4C74-8EAD-38DFEF538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CFCD-CBF7-48F2-83EF-4B30F71AF7F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A27C-C49F-4C74-8EAD-38DFEF538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CFCD-CBF7-48F2-83EF-4B30F71AF7F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A27C-C49F-4C74-8EAD-38DFEF538A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CFCD-CBF7-48F2-83EF-4B30F71AF7F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A27C-C49F-4C74-8EAD-38DFEF538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CFCD-CBF7-48F2-83EF-4B30F71AF7F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A27C-C49F-4C74-8EAD-38DFEF538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CFCD-CBF7-48F2-83EF-4B30F71AF7F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A27C-C49F-4C74-8EAD-38DFEF538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CFCD-CBF7-48F2-83EF-4B30F71AF7F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A27C-C49F-4C74-8EAD-38DFEF538A3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CFCD-CBF7-48F2-83EF-4B30F71AF7F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A27C-C49F-4C74-8EAD-38DFEF538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DFECFCD-CBF7-48F2-83EF-4B30F71AF7F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06CA27C-C49F-4C74-8EAD-38DFEF538A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Sentence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The predicate adjective is diagramed on the base line, with a diagonal or backslash (points back to subject).</a:t>
            </a:r>
          </a:p>
          <a:p>
            <a:pPr marL="68580" indent="0">
              <a:buNone/>
            </a:pPr>
            <a:r>
              <a:rPr lang="en-US" dirty="0" smtClean="0"/>
              <a:t>Basic Pattern: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Example: The cat is angry.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50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The predicate noun is also diagramed on the base line with a diagonal or backslash (points back to the noun).</a:t>
            </a:r>
          </a:p>
          <a:p>
            <a:pPr marL="68580" indent="0">
              <a:buNone/>
            </a:pPr>
            <a:r>
              <a:rPr lang="en-US" dirty="0" smtClean="0"/>
              <a:t>Basic Pattern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Example: The cat is a friend.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467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stapler is on the desk.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6176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My dog is a lover of hikes. </a:t>
            </a:r>
          </a:p>
        </p:txBody>
      </p:sp>
    </p:spTree>
    <p:extLst>
      <p:ext uri="{BB962C8B-B14F-4D97-AF65-F5344CB8AC3E}">
        <p14:creationId xmlns:p14="http://schemas.microsoft.com/office/powerpoint/2010/main" val="1246296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music is extremely beautiful.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85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birthday party is today.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52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That child is being absurd.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48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Her favorite picture from vacation in California is a snapshot of Mickey Mouse.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9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 parts for every sentence</a:t>
            </a:r>
          </a:p>
          <a:p>
            <a:pPr lvl="1"/>
            <a:r>
              <a:rPr lang="en-US" dirty="0" smtClean="0"/>
              <a:t>Complete Subject – who/what the sentence is about</a:t>
            </a:r>
          </a:p>
          <a:p>
            <a:pPr lvl="2"/>
            <a:r>
              <a:rPr lang="en-US" dirty="0" smtClean="0"/>
              <a:t>Subject (noun or pronoun)</a:t>
            </a:r>
          </a:p>
          <a:p>
            <a:pPr lvl="2"/>
            <a:r>
              <a:rPr lang="en-US" dirty="0" smtClean="0"/>
              <a:t>All of the modifiers (describers) of the subject (</a:t>
            </a:r>
            <a:r>
              <a:rPr lang="en-US" dirty="0" err="1" smtClean="0"/>
              <a:t>adjs</a:t>
            </a:r>
            <a:r>
              <a:rPr lang="en-US" dirty="0" smtClean="0"/>
              <a:t>, </a:t>
            </a:r>
            <a:r>
              <a:rPr lang="en-US" dirty="0" err="1" smtClean="0"/>
              <a:t>advs</a:t>
            </a:r>
            <a:r>
              <a:rPr lang="en-US" dirty="0" smtClean="0"/>
              <a:t>, preps, </a:t>
            </a:r>
            <a:r>
              <a:rPr lang="en-US" dirty="0" err="1" smtClean="0"/>
              <a:t>conj</a:t>
            </a:r>
            <a:r>
              <a:rPr lang="en-US" dirty="0" smtClean="0"/>
              <a:t>…)</a:t>
            </a:r>
          </a:p>
          <a:p>
            <a:pPr lvl="1"/>
            <a:r>
              <a:rPr lang="en-US" dirty="0" smtClean="0"/>
              <a:t>Complete predicate – what is being said about the subject</a:t>
            </a:r>
          </a:p>
          <a:p>
            <a:pPr lvl="2"/>
            <a:r>
              <a:rPr lang="en-US" dirty="0" smtClean="0"/>
              <a:t>Verb</a:t>
            </a:r>
          </a:p>
          <a:p>
            <a:pPr lvl="2"/>
            <a:r>
              <a:rPr lang="en-US" dirty="0" smtClean="0"/>
              <a:t>All the verbs complements, objects, modifiers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6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Photographs of children in various settings adorn the walls of the art gallery.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6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basic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eriod"/>
            </a:pPr>
            <a:r>
              <a:rPr lang="en-US" dirty="0" smtClean="0"/>
              <a:t>Subject – </a:t>
            </a:r>
            <a:r>
              <a:rPr lang="en-US" i="1" dirty="0" smtClean="0"/>
              <a:t>be</a:t>
            </a:r>
            <a:r>
              <a:rPr lang="en-US" dirty="0" smtClean="0"/>
              <a:t> verb – adverb of time or place</a:t>
            </a:r>
          </a:p>
          <a:p>
            <a:pPr marL="365760" lvl="1" indent="0">
              <a:buNone/>
            </a:pPr>
            <a:r>
              <a:rPr lang="en-US" dirty="0" smtClean="0"/>
              <a:t>The cat is here.</a:t>
            </a:r>
          </a:p>
          <a:p>
            <a:pPr marL="525780" indent="-457200">
              <a:buAutoNum type="arabicPeriod"/>
            </a:pPr>
            <a:r>
              <a:rPr lang="en-US" dirty="0" smtClean="0"/>
              <a:t>Subject – </a:t>
            </a:r>
            <a:r>
              <a:rPr lang="en-US" i="1" dirty="0" smtClean="0"/>
              <a:t>be</a:t>
            </a:r>
            <a:r>
              <a:rPr lang="en-US" dirty="0" smtClean="0"/>
              <a:t> verb – predicate adjective</a:t>
            </a:r>
          </a:p>
          <a:p>
            <a:pPr marL="365760" lvl="1" indent="0">
              <a:buNone/>
            </a:pPr>
            <a:r>
              <a:rPr lang="en-US" dirty="0" smtClean="0"/>
              <a:t>The cat is angry. </a:t>
            </a:r>
          </a:p>
          <a:p>
            <a:pPr marL="525780" indent="-457200">
              <a:buAutoNum type="arabicPeriod"/>
            </a:pPr>
            <a:r>
              <a:rPr lang="en-US" dirty="0" smtClean="0"/>
              <a:t>Subject – </a:t>
            </a:r>
            <a:r>
              <a:rPr lang="en-US" i="1" dirty="0" smtClean="0"/>
              <a:t>be </a:t>
            </a:r>
            <a:r>
              <a:rPr lang="en-US" dirty="0" smtClean="0"/>
              <a:t>verb – predicate noun</a:t>
            </a:r>
          </a:p>
          <a:p>
            <a:pPr marL="365760" lvl="1" indent="0">
              <a:buNone/>
            </a:pPr>
            <a:r>
              <a:rPr lang="en-US" dirty="0" smtClean="0"/>
              <a:t>The cat is a friend.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 startAt="4"/>
            </a:pPr>
            <a:r>
              <a:rPr lang="en-US" dirty="0" smtClean="0"/>
              <a:t> Subject – linking verb – predicate adjective</a:t>
            </a:r>
          </a:p>
          <a:p>
            <a:pPr marL="365760" lvl="1" indent="0">
              <a:buNone/>
            </a:pPr>
            <a:r>
              <a:rPr lang="en-US" dirty="0" smtClean="0"/>
              <a:t>The cat seems innocent</a:t>
            </a:r>
          </a:p>
          <a:p>
            <a:pPr marL="525780" indent="-457200">
              <a:buFont typeface="+mj-lt"/>
              <a:buAutoNum type="arabicPeriod" startAt="4"/>
            </a:pPr>
            <a:r>
              <a:rPr lang="en-US" dirty="0" smtClean="0"/>
              <a:t>Subject – linking verb – predicate noun</a:t>
            </a:r>
          </a:p>
          <a:p>
            <a:pPr marL="365760" lvl="1" indent="0">
              <a:buNone/>
            </a:pPr>
            <a:r>
              <a:rPr lang="en-US" dirty="0" smtClean="0"/>
              <a:t>The cat became an enemy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 startAt="6"/>
            </a:pPr>
            <a:r>
              <a:rPr lang="en-US" dirty="0" smtClean="0"/>
              <a:t>Subject – intransitive verb</a:t>
            </a:r>
          </a:p>
          <a:p>
            <a:pPr marL="365760" lvl="1" indent="0">
              <a:buNone/>
            </a:pPr>
            <a:r>
              <a:rPr lang="en-US" dirty="0" smtClean="0"/>
              <a:t>The cat hissed.</a:t>
            </a:r>
          </a:p>
          <a:p>
            <a:pPr marL="525780" indent="-457200">
              <a:buFont typeface="+mj-lt"/>
              <a:buAutoNum type="arabicPeriod" startAt="6"/>
            </a:pPr>
            <a:r>
              <a:rPr lang="en-US" dirty="0" smtClean="0"/>
              <a:t>Subject – transitive verb – direct object</a:t>
            </a:r>
          </a:p>
          <a:p>
            <a:pPr marL="365760" lvl="1" indent="0">
              <a:buNone/>
            </a:pPr>
            <a:r>
              <a:rPr lang="en-US" dirty="0" smtClean="0"/>
              <a:t>The cat ate the bird.</a:t>
            </a:r>
          </a:p>
        </p:txBody>
      </p:sp>
    </p:spTree>
    <p:extLst>
      <p:ext uri="{BB962C8B-B14F-4D97-AF65-F5344CB8AC3E}">
        <p14:creationId xmlns:p14="http://schemas.microsoft.com/office/powerpoint/2010/main" val="34517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 startAt="8"/>
            </a:pPr>
            <a:r>
              <a:rPr lang="en-US" dirty="0"/>
              <a:t>Subject – transitive verb – indirect object – direct </a:t>
            </a:r>
            <a:r>
              <a:rPr lang="en-US" dirty="0" smtClean="0"/>
              <a:t>object</a:t>
            </a:r>
          </a:p>
          <a:p>
            <a:pPr marL="365760" lvl="1" indent="0">
              <a:buNone/>
            </a:pPr>
            <a:r>
              <a:rPr lang="en-US" dirty="0" smtClean="0"/>
              <a:t>The cat gave the owner the bird’s body.</a:t>
            </a:r>
            <a:endParaRPr lang="en-US" dirty="0"/>
          </a:p>
          <a:p>
            <a:pPr marL="525780" indent="-457200">
              <a:buFont typeface="+mj-lt"/>
              <a:buAutoNum type="arabicPeriod" startAt="8"/>
            </a:pPr>
            <a:r>
              <a:rPr lang="en-US" dirty="0"/>
              <a:t>Subject – transitive verb – direct object – adjective (objective complement</a:t>
            </a:r>
            <a:r>
              <a:rPr lang="en-US" dirty="0" smtClean="0"/>
              <a:t>)</a:t>
            </a:r>
          </a:p>
          <a:p>
            <a:pPr marL="365760" lvl="1" indent="0">
              <a:buNone/>
            </a:pPr>
            <a:r>
              <a:rPr lang="en-US" dirty="0" smtClean="0"/>
              <a:t>The owner thought the sight disgusting.</a:t>
            </a:r>
            <a:endParaRPr lang="en-US" dirty="0"/>
          </a:p>
          <a:p>
            <a:pPr marL="525780" indent="-457200">
              <a:buFont typeface="+mj-lt"/>
              <a:buAutoNum type="arabicPeriod" startAt="8"/>
            </a:pPr>
            <a:r>
              <a:rPr lang="en-US" dirty="0"/>
              <a:t>Subject – transitive verb – direct object – noun (objective complement</a:t>
            </a:r>
            <a:r>
              <a:rPr lang="en-US" dirty="0" smtClean="0"/>
              <a:t>).</a:t>
            </a:r>
          </a:p>
          <a:p>
            <a:pPr marL="365760" lvl="1" indent="0">
              <a:buNone/>
            </a:pPr>
            <a:r>
              <a:rPr lang="en-US" dirty="0" smtClean="0"/>
              <a:t>The cat judged the owner a lunatic.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4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1, 2, and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eriod"/>
            </a:pPr>
            <a:r>
              <a:rPr lang="en-US" dirty="0"/>
              <a:t>Subject – </a:t>
            </a:r>
            <a:r>
              <a:rPr lang="en-US" i="1" dirty="0"/>
              <a:t>be</a:t>
            </a:r>
            <a:r>
              <a:rPr lang="en-US" dirty="0"/>
              <a:t> verb – adverb of time or </a:t>
            </a:r>
            <a:r>
              <a:rPr lang="en-US" dirty="0" smtClean="0"/>
              <a:t>place (s-be-</a:t>
            </a:r>
            <a:r>
              <a:rPr lang="en-US" dirty="0" err="1" smtClean="0"/>
              <a:t>adv</a:t>
            </a:r>
            <a:r>
              <a:rPr lang="en-US" dirty="0" smtClean="0"/>
              <a:t>/</a:t>
            </a:r>
            <a:r>
              <a:rPr lang="en-US" dirty="0" err="1" smtClean="0"/>
              <a:t>tp</a:t>
            </a:r>
            <a:r>
              <a:rPr lang="en-US" dirty="0" smtClean="0"/>
              <a:t>)</a:t>
            </a:r>
            <a:endParaRPr lang="en-US" dirty="0"/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smtClean="0"/>
              <a:t>Subject </a:t>
            </a:r>
            <a:r>
              <a:rPr lang="en-US" dirty="0"/>
              <a:t>– </a:t>
            </a:r>
            <a:r>
              <a:rPr lang="en-US" i="1" dirty="0"/>
              <a:t>be</a:t>
            </a:r>
            <a:r>
              <a:rPr lang="en-US" dirty="0"/>
              <a:t> verb – predicate </a:t>
            </a:r>
            <a:r>
              <a:rPr lang="en-US" dirty="0" smtClean="0"/>
              <a:t>adjective (s-be-pa)</a:t>
            </a:r>
          </a:p>
          <a:p>
            <a:pPr marL="36576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525780" indent="-457200">
              <a:buAutoNum type="arabicPeriod"/>
            </a:pPr>
            <a:r>
              <a:rPr lang="en-US" dirty="0"/>
              <a:t>Subject – </a:t>
            </a:r>
            <a:r>
              <a:rPr lang="en-US" i="1" dirty="0"/>
              <a:t>be </a:t>
            </a:r>
            <a:r>
              <a:rPr lang="en-US" dirty="0"/>
              <a:t>verb – predicate </a:t>
            </a:r>
            <a:r>
              <a:rPr lang="en-US" dirty="0" smtClean="0"/>
              <a:t>noun       (s-be-</a:t>
            </a:r>
            <a:r>
              <a:rPr lang="en-US" dirty="0" err="1" smtClean="0"/>
              <a:t>pn</a:t>
            </a:r>
            <a:r>
              <a:rPr lang="en-US" dirty="0" smtClean="0"/>
              <a:t>)</a:t>
            </a: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346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The adverb that completes the idea of the </a:t>
            </a:r>
            <a:r>
              <a:rPr lang="en-US" i="1" dirty="0" smtClean="0"/>
              <a:t>be</a:t>
            </a:r>
            <a:r>
              <a:rPr lang="en-US" dirty="0" smtClean="0"/>
              <a:t> verb is diagramed beneath the verb.</a:t>
            </a:r>
          </a:p>
          <a:p>
            <a:pPr marL="68580" indent="0">
              <a:buNone/>
            </a:pPr>
            <a:r>
              <a:rPr lang="en-US" dirty="0" smtClean="0"/>
              <a:t>Basic Pattern: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Example: The cat is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37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</TotalTime>
  <Words>412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Basic Sentence Patterns</vt:lpstr>
      <vt:lpstr>Fundamentals</vt:lpstr>
      <vt:lpstr>PowerPoint Presentation</vt:lpstr>
      <vt:lpstr>10 basic patterns</vt:lpstr>
      <vt:lpstr>PowerPoint Presentation</vt:lpstr>
      <vt:lpstr>PowerPoint Presentation</vt:lpstr>
      <vt:lpstr>PowerPoint Presentation</vt:lpstr>
      <vt:lpstr>Patterns 1, 2, and 3</vt:lpstr>
      <vt:lpstr>Pattern 1 </vt:lpstr>
      <vt:lpstr>Pattern 2</vt:lpstr>
      <vt:lpstr>Pattern 3</vt:lpstr>
      <vt:lpstr>Practice</vt:lpstr>
      <vt:lpstr>Practice</vt:lpstr>
      <vt:lpstr>Practice</vt:lpstr>
      <vt:lpstr>Practice</vt:lpstr>
      <vt:lpstr>Practice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Sentence Patterns</dc:title>
  <dc:creator>Madeleine Cooney</dc:creator>
  <cp:lastModifiedBy>Madeleine Cooney</cp:lastModifiedBy>
  <cp:revision>5</cp:revision>
  <dcterms:created xsi:type="dcterms:W3CDTF">2016-08-29T23:19:04Z</dcterms:created>
  <dcterms:modified xsi:type="dcterms:W3CDTF">2016-09-06T13:24:55Z</dcterms:modified>
</cp:coreProperties>
</file>