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1" r:id="rId5"/>
    <p:sldId id="275" r:id="rId6"/>
    <p:sldId id="273" r:id="rId7"/>
    <p:sldId id="276" r:id="rId8"/>
    <p:sldId id="277" r:id="rId9"/>
    <p:sldId id="27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-108" y="-34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wordinhebrew.com/shop/" TargetMode="External"/><Relationship Id="rId3" Type="http://schemas.openxmlformats.org/officeDocument/2006/relationships/hyperlink" Target="http://newscenter.sdsu.edu/sdsu_newscenter/news_story.aspx?sid=73318" TargetMode="External"/><Relationship Id="rId7" Type="http://schemas.openxmlformats.org/officeDocument/2006/relationships/hyperlink" Target="http://rivkamalka.com/read-hebrew/" TargetMode="External"/><Relationship Id="rId2" Type="http://schemas.openxmlformats.org/officeDocument/2006/relationships/hyperlink" Target="http://www.jewishjournal.com/los_angeles/article/the_art_science_and_history_of_the_dead_sea_scrol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ebrew_language" TargetMode="External"/><Relationship Id="rId11" Type="http://schemas.openxmlformats.org/officeDocument/2006/relationships/hyperlink" Target="http://www.realists.com/discovery/" TargetMode="External"/><Relationship Id="rId5" Type="http://schemas.openxmlformats.org/officeDocument/2006/relationships/hyperlink" Target="http://www.bible.ca/archeology/bible-archeology-exodus-route-goshen-red-sea.htm" TargetMode="External"/><Relationship Id="rId10" Type="http://schemas.openxmlformats.org/officeDocument/2006/relationships/hyperlink" Target="http://www.newyorksocialdiary.com/travel/2008/jerusalems-old-city" TargetMode="External"/><Relationship Id="rId4" Type="http://schemas.openxmlformats.org/officeDocument/2006/relationships/hyperlink" Target="https://redeeminggod.com/genesis_1_5/" TargetMode="External"/><Relationship Id="rId9" Type="http://schemas.openxmlformats.org/officeDocument/2006/relationships/hyperlink" Target="https://en.wikipedia.org/wiki/Mo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Hebrew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57200"/>
            <a:ext cx="3351529" cy="609600"/>
          </a:xfrm>
        </p:spPr>
        <p:txBody>
          <a:bodyPr/>
          <a:lstStyle/>
          <a:p>
            <a:r>
              <a:rPr lang="en-US" dirty="0"/>
              <a:t>The Hebrew Bible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5612" y="1219200"/>
            <a:ext cx="6934200" cy="5257800"/>
          </a:xfrm>
        </p:spPr>
        <p:txBody>
          <a:bodyPr>
            <a:normAutofit/>
          </a:bodyPr>
          <a:lstStyle/>
          <a:p>
            <a:r>
              <a:rPr lang="en-US" dirty="0"/>
              <a:t>Pentateuch (Torah)- five books of Moses</a:t>
            </a:r>
          </a:p>
          <a:p>
            <a:pPr lvl="1"/>
            <a:r>
              <a:rPr lang="en-US" dirty="0"/>
              <a:t>Genesis</a:t>
            </a:r>
          </a:p>
          <a:p>
            <a:pPr lvl="1"/>
            <a:r>
              <a:rPr lang="en-US" dirty="0"/>
              <a:t>Exodus</a:t>
            </a:r>
          </a:p>
          <a:p>
            <a:pPr lvl="1"/>
            <a:r>
              <a:rPr lang="en-US" dirty="0"/>
              <a:t>Leviticus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Deuteronomy</a:t>
            </a:r>
          </a:p>
          <a:p>
            <a:r>
              <a:rPr lang="en-US" dirty="0"/>
              <a:t>Debate over whether to treat </a:t>
            </a:r>
            <a:r>
              <a:rPr lang="en-US" dirty="0" smtClean="0"/>
              <a:t>the first chapters of the first book as a </a:t>
            </a:r>
            <a:r>
              <a:rPr lang="en-US" dirty="0"/>
              <a:t>mythology or as history</a:t>
            </a:r>
          </a:p>
          <a:p>
            <a:r>
              <a:rPr lang="en-US" b="1" u="sng" dirty="0"/>
              <a:t>Mythology: </a:t>
            </a:r>
            <a:r>
              <a:rPr lang="en-US" dirty="0"/>
              <a:t>“narratives which go beyond what we know of real-life experience but have important metaphorical or spiritual meanings”</a:t>
            </a:r>
          </a:p>
          <a:p>
            <a:pPr lvl="1"/>
            <a:r>
              <a:rPr lang="en-US" dirty="0"/>
              <a:t>Greek </a:t>
            </a:r>
            <a:r>
              <a:rPr lang="en-US" i="1" dirty="0" err="1"/>
              <a:t>muthos</a:t>
            </a:r>
            <a:r>
              <a:rPr lang="en-US" i="1" dirty="0"/>
              <a:t> </a:t>
            </a:r>
            <a:r>
              <a:rPr lang="en-US" dirty="0"/>
              <a:t>“myth” + Greek </a:t>
            </a:r>
            <a:r>
              <a:rPr lang="en-US" i="1" dirty="0"/>
              <a:t> logia </a:t>
            </a:r>
            <a:r>
              <a:rPr lang="en-US" dirty="0"/>
              <a:t>“the study of”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64" y="3878580"/>
            <a:ext cx="4197396" cy="23104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997131"/>
            <a:ext cx="5219700" cy="25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609600"/>
            <a:ext cx="1675129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9412" y="1295400"/>
            <a:ext cx="5613427" cy="4775200"/>
          </a:xfrm>
        </p:spPr>
        <p:txBody>
          <a:bodyPr>
            <a:normAutofit/>
          </a:bodyPr>
          <a:lstStyle/>
          <a:p>
            <a:r>
              <a:rPr lang="en-US" sz="3200" dirty="0"/>
              <a:t>Earliest history of the Hebrews</a:t>
            </a:r>
          </a:p>
          <a:p>
            <a:r>
              <a:rPr lang="en-US" sz="3200" dirty="0"/>
              <a:t>Traditionally written by Moses around 1300 B.C.</a:t>
            </a:r>
          </a:p>
          <a:p>
            <a:r>
              <a:rPr lang="en-US" sz="3200" dirty="0" smtClean="0"/>
              <a:t>Covers </a:t>
            </a:r>
            <a:r>
              <a:rPr lang="en-US" sz="3200" dirty="0"/>
              <a:t>time period between creation up to Hebrew escape from Egypt (beginning of time through 1300 B.C.)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2" y="1524000"/>
            <a:ext cx="5606101" cy="4202013"/>
          </a:xfrm>
        </p:spPr>
      </p:pic>
    </p:spTree>
    <p:extLst>
      <p:ext uri="{BB962C8B-B14F-4D97-AF65-F5344CB8AC3E}">
        <p14:creationId xmlns:p14="http://schemas.microsoft.com/office/powerpoint/2010/main" val="1283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57200"/>
            <a:ext cx="1522729" cy="685800"/>
          </a:xfrm>
        </p:spPr>
        <p:txBody>
          <a:bodyPr/>
          <a:lstStyle/>
          <a:p>
            <a:r>
              <a:rPr lang="en-US" dirty="0"/>
              <a:t>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1676400"/>
            <a:ext cx="5613427" cy="4927600"/>
          </a:xfrm>
        </p:spPr>
        <p:txBody>
          <a:bodyPr/>
          <a:lstStyle/>
          <a:p>
            <a:r>
              <a:rPr lang="en-US" sz="2800" dirty="0"/>
              <a:t>Moses born around 1400 B.C. in Goshen (Lower Egypt) </a:t>
            </a:r>
          </a:p>
          <a:p>
            <a:pPr lvl="1"/>
            <a:r>
              <a:rPr lang="en-US" sz="2400" dirty="0"/>
              <a:t>great leader for the Hebrews, claimed to be chosen by God as the Hebrews’ guide to the promised land</a:t>
            </a:r>
          </a:p>
          <a:p>
            <a:pPr lvl="1"/>
            <a:r>
              <a:rPr lang="en-US" sz="2400" dirty="0"/>
              <a:t>Considered a prophet by all three Abrahamic religions: Islam, Judaism, and Christianity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990600"/>
            <a:ext cx="3890487" cy="4792373"/>
          </a:xfrm>
        </p:spPr>
      </p:pic>
    </p:spTree>
    <p:extLst>
      <p:ext uri="{BB962C8B-B14F-4D97-AF65-F5344CB8AC3E}">
        <p14:creationId xmlns:p14="http://schemas.microsoft.com/office/powerpoint/2010/main" val="11016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883" y="454660"/>
            <a:ext cx="3961129" cy="609600"/>
          </a:xfrm>
        </p:spPr>
        <p:txBody>
          <a:bodyPr>
            <a:normAutofit/>
          </a:bodyPr>
          <a:lstStyle/>
          <a:p>
            <a:r>
              <a:rPr lang="en-US" dirty="0"/>
              <a:t>Hebrew Literature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4634" y="1064260"/>
            <a:ext cx="6196978" cy="4803140"/>
          </a:xfrm>
        </p:spPr>
        <p:txBody>
          <a:bodyPr>
            <a:normAutofit/>
          </a:bodyPr>
          <a:lstStyle/>
          <a:p>
            <a:r>
              <a:rPr lang="en-US" dirty="0"/>
              <a:t>Hebrews spoke a Semitic language</a:t>
            </a:r>
          </a:p>
          <a:p>
            <a:r>
              <a:rPr lang="en-US" dirty="0"/>
              <a:t>Appropriated the Aramaic Alphabet from the Persians who took it from the Assyrians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Century B.C.</a:t>
            </a:r>
          </a:p>
          <a:p>
            <a:r>
              <a:rPr lang="en-US" dirty="0"/>
              <a:t>Elohim- </a:t>
            </a:r>
            <a:r>
              <a:rPr lang="en-US" dirty="0" err="1"/>
              <a:t>semitic</a:t>
            </a:r>
            <a:r>
              <a:rPr lang="en-US" dirty="0"/>
              <a:t> word for “god” is el or </a:t>
            </a:r>
            <a:r>
              <a:rPr lang="en-US" dirty="0" err="1"/>
              <a:t>il</a:t>
            </a:r>
            <a:endParaRPr lang="en-US" dirty="0"/>
          </a:p>
          <a:p>
            <a:r>
              <a:rPr lang="en-US" dirty="0"/>
              <a:t>Al-</a:t>
            </a:r>
            <a:r>
              <a:rPr lang="en-US" dirty="0" err="1"/>
              <a:t>ilah</a:t>
            </a:r>
            <a:r>
              <a:rPr lang="en-US" dirty="0"/>
              <a:t> or allah Arabic for “god”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134276"/>
            <a:ext cx="4773612" cy="23943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532730"/>
            <a:ext cx="4825397" cy="2793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4" y="3505200"/>
            <a:ext cx="4825397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381000"/>
            <a:ext cx="2665729" cy="685800"/>
          </a:xfrm>
        </p:spPr>
        <p:txBody>
          <a:bodyPr/>
          <a:lstStyle/>
          <a:p>
            <a:r>
              <a:rPr lang="en-US" dirty="0"/>
              <a:t>The Hebrews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066800"/>
            <a:ext cx="5461027" cy="5003800"/>
          </a:xfrm>
        </p:spPr>
        <p:txBody>
          <a:bodyPr/>
          <a:lstStyle/>
          <a:p>
            <a:r>
              <a:rPr lang="en-US" dirty="0" smtClean="0"/>
              <a:t>Semi-nomadic</a:t>
            </a:r>
            <a:r>
              <a:rPr lang="en-US" dirty="0"/>
              <a:t>, herders who settled in Canaan </a:t>
            </a:r>
          </a:p>
          <a:p>
            <a:r>
              <a:rPr lang="en-US" b="1" u="sng" dirty="0"/>
              <a:t>Monotheism</a:t>
            </a:r>
            <a:r>
              <a:rPr lang="en-US" dirty="0"/>
              <a:t>: the doctrine or belief that there is only one God</a:t>
            </a:r>
          </a:p>
          <a:p>
            <a:pPr lvl="1"/>
            <a:r>
              <a:rPr lang="en-US" dirty="0"/>
              <a:t>English </a:t>
            </a:r>
            <a:r>
              <a:rPr lang="en-US" i="1" dirty="0"/>
              <a:t>mono </a:t>
            </a:r>
            <a:r>
              <a:rPr lang="en-US" dirty="0"/>
              <a:t>“one” + Greek </a:t>
            </a:r>
            <a:r>
              <a:rPr lang="en-US" i="1" dirty="0" err="1"/>
              <a:t>theos</a:t>
            </a:r>
            <a:r>
              <a:rPr lang="en-US" i="1" dirty="0"/>
              <a:t> </a:t>
            </a:r>
            <a:r>
              <a:rPr lang="en-US" dirty="0"/>
              <a:t>“god”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09" y="838200"/>
            <a:ext cx="5106987" cy="35019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4" y="3351477"/>
            <a:ext cx="5907088" cy="30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Big picture –&gt; zoom into more detail</a:t>
            </a:r>
          </a:p>
          <a:p>
            <a:r>
              <a:rPr lang="en-US" dirty="0" smtClean="0"/>
              <a:t>Repetition adding more detail each time</a:t>
            </a:r>
          </a:p>
          <a:p>
            <a:r>
              <a:rPr lang="en-US" dirty="0" smtClean="0"/>
              <a:t>Frames a narrative</a:t>
            </a:r>
          </a:p>
          <a:p>
            <a:r>
              <a:rPr lang="en-US" dirty="0" smtClean="0"/>
              <a:t>Repetition to bring attention to </a:t>
            </a:r>
            <a:r>
              <a:rPr lang="en-US" smtClean="0"/>
              <a:t>the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http://www.jewishjournal.com/los_angeles/article/the_art_science_and_history_of_the_dead_sea_scrolls</a:t>
            </a:r>
            <a:endParaRPr lang="en-US" dirty="0"/>
          </a:p>
          <a:p>
            <a:r>
              <a:rPr lang="en-US" dirty="0">
                <a:hlinkClick r:id="rId3"/>
              </a:rPr>
              <a:t>http://newscenter.sdsu.edu/sdsu_newscenter/news_story.aspx?sid=73318</a:t>
            </a:r>
            <a:endParaRPr lang="en-US" dirty="0"/>
          </a:p>
          <a:p>
            <a:r>
              <a:rPr lang="en-US" dirty="0">
                <a:hlinkClick r:id="rId4"/>
              </a:rPr>
              <a:t>https://redeeminggod.com/genesis_1_5/</a:t>
            </a:r>
            <a:endParaRPr lang="en-US" dirty="0"/>
          </a:p>
          <a:p>
            <a:r>
              <a:rPr lang="en-US" dirty="0">
                <a:hlinkClick r:id="rId5"/>
              </a:rPr>
              <a:t>http://www.bible.ca/archeology/bible-archeology-exodus-route-goshen-red-sea.htm</a:t>
            </a:r>
            <a:endParaRPr lang="en-US" dirty="0"/>
          </a:p>
          <a:p>
            <a:r>
              <a:rPr lang="en-US" dirty="0">
                <a:hlinkClick r:id="rId6"/>
              </a:rPr>
              <a:t>https://en.wikipedia.org/wiki/Hebrew_language</a:t>
            </a:r>
            <a:endParaRPr lang="en-US" dirty="0"/>
          </a:p>
          <a:p>
            <a:r>
              <a:rPr lang="en-US" dirty="0">
                <a:hlinkClick r:id="rId7"/>
              </a:rPr>
              <a:t>http://rivkamalka.com/read-hebrew/</a:t>
            </a:r>
            <a:endParaRPr lang="en-US" dirty="0"/>
          </a:p>
          <a:p>
            <a:r>
              <a:rPr lang="en-US" dirty="0">
                <a:hlinkClick r:id="rId8"/>
              </a:rPr>
              <a:t>https://thewordinhebrew.com/shop/</a:t>
            </a:r>
            <a:endParaRPr lang="en-US" dirty="0"/>
          </a:p>
          <a:p>
            <a:r>
              <a:rPr lang="en-US" dirty="0">
                <a:hlinkClick r:id="rId9"/>
              </a:rPr>
              <a:t>https://en.wikipedia.org/wiki/Moses</a:t>
            </a:r>
            <a:endParaRPr lang="en-US" dirty="0"/>
          </a:p>
          <a:p>
            <a:r>
              <a:rPr lang="en-US" dirty="0">
                <a:hlinkClick r:id="rId10"/>
              </a:rPr>
              <a:t>http://www.newyorksocialdiary.com/travel/2008/jerusalems-old-city</a:t>
            </a:r>
            <a:endParaRPr lang="en-US" dirty="0"/>
          </a:p>
          <a:p>
            <a:r>
              <a:rPr lang="en-US" dirty="0">
                <a:hlinkClick r:id="rId11"/>
              </a:rPr>
              <a:t>http://www.realists.com/discovery/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286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Books Classic 16x9</vt:lpstr>
      <vt:lpstr>The Hebrew Bible</vt:lpstr>
      <vt:lpstr>The Hebrew Bible</vt:lpstr>
      <vt:lpstr>Genesis</vt:lpstr>
      <vt:lpstr>Moses</vt:lpstr>
      <vt:lpstr>Hebrew Literature</vt:lpstr>
      <vt:lpstr>The Hebrews</vt:lpstr>
      <vt:lpstr>Parallelism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2016-07-07T18:09:37Z</dcterms:created>
  <dcterms:modified xsi:type="dcterms:W3CDTF">2016-08-05T13:20:22Z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