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4"/>
  </p:notesMasterIdLst>
  <p:handoutMasterIdLst>
    <p:handoutMasterId r:id="rId15"/>
  </p:handoutMasterIdLst>
  <p:sldIdLst>
    <p:sldId id="267" r:id="rId3"/>
    <p:sldId id="268" r:id="rId4"/>
    <p:sldId id="269" r:id="rId5"/>
    <p:sldId id="288" r:id="rId6"/>
    <p:sldId id="279" r:id="rId7"/>
    <p:sldId id="281" r:id="rId8"/>
    <p:sldId id="282" r:id="rId9"/>
    <p:sldId id="284" r:id="rId10"/>
    <p:sldId id="287" r:id="rId11"/>
    <p:sldId id="286" r:id="rId12"/>
    <p:sldId id="27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18450" y="838201"/>
            <a:ext cx="6790362" cy="6019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Today, puns are often considered one of the lowest forms of jokes.</a:t>
            </a:r>
          </a:p>
          <a:p>
            <a:pPr algn="l"/>
            <a:r>
              <a:rPr lang="en-US" dirty="0" smtClean="0"/>
              <a:t>     However, in Elizabethan times, language and the ability to use wit to create word play was seen as  a “divine gift” that distinguished “humanity from, and elevating it above, the rest of creation” </a:t>
            </a:r>
            <a:r>
              <a:rPr lang="en-US" sz="1400" dirty="0" smtClean="0"/>
              <a:t>(Hope, 2011)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smtClean="0"/>
              <a:t>     As an aspect of Elizabethan culture, word play was “a sign of intelligence and social engagement” </a:t>
            </a:r>
            <a:r>
              <a:rPr lang="en-US" sz="1400" dirty="0" smtClean="0"/>
              <a:t>(Hope, 2011)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smtClean="0"/>
              <a:t>     Individuals of society were expected to be able to and participate in word play in order to prove not just intelligence but social status.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012" y="228600"/>
            <a:ext cx="4418329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Elizabethan Reasoning </a:t>
            </a:r>
            <a:endParaRPr lang="en-US" dirty="0"/>
          </a:p>
        </p:txBody>
      </p:sp>
      <p:pic>
        <p:nvPicPr>
          <p:cNvPr id="4" name="Picture 3" descr="2982a9042b9d981adc16d7ef529fb8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64" y="990600"/>
            <a:ext cx="3665376" cy="4950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498" y="6166566"/>
            <a:ext cx="4860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Credit: [Battle of Wits] </a:t>
            </a:r>
            <a:r>
              <a:rPr lang="en-US" sz="1000" dirty="0" err="1" smtClean="0"/>
              <a:t>pinteret</a:t>
            </a:r>
            <a:r>
              <a:rPr lang="en-US" sz="1000" dirty="0" smtClean="0"/>
              <a:t> retrieved on 2/14/2015 from </a:t>
            </a:r>
            <a:r>
              <a:rPr lang="en-US" sz="1000" dirty="0" err="1" smtClean="0"/>
              <a:t>pinterest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98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Allen, J., et al. (2008).  McDougal Little Literature.  Evanston, IL: McDougal </a:t>
            </a:r>
          </a:p>
          <a:p>
            <a:pPr marL="0" indent="0">
              <a:buNone/>
            </a:pPr>
            <a:r>
              <a:rPr lang="en-US" dirty="0"/>
              <a:t>	Little.</a:t>
            </a:r>
          </a:p>
          <a:p>
            <a:r>
              <a:rPr lang="en-US" dirty="0"/>
              <a:t>De </a:t>
            </a:r>
            <a:r>
              <a:rPr lang="en-US" dirty="0" err="1"/>
              <a:t>Grazia</a:t>
            </a:r>
            <a:r>
              <a:rPr lang="en-US" dirty="0"/>
              <a:t>, M., &amp; Wells, S. (2010).  The New Cambridge Companion to Shakespeare.</a:t>
            </a:r>
          </a:p>
          <a:p>
            <a:pPr marL="0" indent="0">
              <a:buNone/>
            </a:pPr>
            <a:r>
              <a:rPr lang="en-US" dirty="0"/>
              <a:t>	 Cambridge, UK: Cambridge University Press.</a:t>
            </a:r>
          </a:p>
          <a:p>
            <a:r>
              <a:rPr lang="en-US" dirty="0"/>
              <a:t>Hope, J. (2010).  The New Cambridge Companion to Shakespeare.</a:t>
            </a:r>
          </a:p>
          <a:p>
            <a:r>
              <a:rPr lang="en-US" dirty="0"/>
              <a:t>	 Cambridge, UK: Cambridge University Press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Photo </a:t>
            </a:r>
            <a:r>
              <a:rPr lang="en-US" dirty="0"/>
              <a:t>Credit: [Shakespeare] </a:t>
            </a:r>
            <a:r>
              <a:rPr lang="en-US" dirty="0" err="1"/>
              <a:t>wikimedia</a:t>
            </a:r>
            <a:r>
              <a:rPr lang="en-US" dirty="0"/>
              <a:t> retrieved on 2/1/2015 from wikipedia.org</a:t>
            </a:r>
          </a:p>
          <a:p>
            <a:r>
              <a:rPr lang="en-US" dirty="0"/>
              <a:t>Photo Credit: [Holy Trinity Church] </a:t>
            </a:r>
            <a:r>
              <a:rPr lang="en-US" dirty="0" err="1"/>
              <a:t>geograph</a:t>
            </a:r>
            <a:r>
              <a:rPr lang="en-US" dirty="0"/>
              <a:t> retrieved on 2/1/2015 from geograph.org.uk</a:t>
            </a:r>
          </a:p>
          <a:p>
            <a:r>
              <a:rPr lang="en-US" dirty="0"/>
              <a:t>Photo Credit: [The Swan Playhouse] </a:t>
            </a:r>
            <a:r>
              <a:rPr lang="en-US" dirty="0" err="1"/>
              <a:t>wikimedia</a:t>
            </a:r>
            <a:r>
              <a:rPr lang="en-US" dirty="0"/>
              <a:t> retrieved on 2/1/2015 from wikipedia.org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Photo Credit: [Door Handles] Pinterest retrieved on 3/3/2015 from </a:t>
            </a:r>
            <a:r>
              <a:rPr lang="en-US" dirty="0" smtClean="0"/>
              <a:t>pinterest.com</a:t>
            </a:r>
          </a:p>
          <a:p>
            <a:r>
              <a:rPr lang="en-US" dirty="0"/>
              <a:t>Photo Credit: [A Rest] </a:t>
            </a:r>
            <a:r>
              <a:rPr lang="en-US" dirty="0" err="1"/>
              <a:t>pinterest</a:t>
            </a:r>
            <a:r>
              <a:rPr lang="en-US" dirty="0"/>
              <a:t> retrieved on 2/14/2015 from </a:t>
            </a:r>
            <a:r>
              <a:rPr lang="en-US" dirty="0" err="1"/>
              <a:t>pinterest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883" y="533400"/>
            <a:ext cx="281812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9828" y="1295400"/>
            <a:ext cx="5730784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English Drama- Tragedy</a:t>
            </a:r>
            <a:endParaRPr lang="en-US" sz="3200" dirty="0"/>
          </a:p>
          <a:p>
            <a:r>
              <a:rPr lang="en-US" sz="3200" dirty="0" smtClean="0"/>
              <a:t>Written</a:t>
            </a:r>
            <a:r>
              <a:rPr lang="en-US" sz="3200" b="1" i="1" dirty="0"/>
              <a:t> </a:t>
            </a:r>
            <a:r>
              <a:rPr lang="en-US" sz="3200" b="1" i="1" dirty="0" smtClean="0"/>
              <a:t>in 1599</a:t>
            </a:r>
          </a:p>
          <a:p>
            <a:r>
              <a:rPr lang="en-US" sz="3200" dirty="0" smtClean="0"/>
              <a:t>Historical Context</a:t>
            </a:r>
          </a:p>
          <a:p>
            <a:pPr lvl="1"/>
            <a:r>
              <a:rPr lang="en-US" sz="2800" dirty="0" smtClean="0"/>
              <a:t>Rome founded 753 B.C.</a:t>
            </a:r>
          </a:p>
          <a:p>
            <a:pPr lvl="1"/>
            <a:r>
              <a:rPr lang="en-US" sz="2800" dirty="0" smtClean="0"/>
              <a:t>Rome becomes Republic in 509 B.C.</a:t>
            </a:r>
          </a:p>
          <a:p>
            <a:pPr lvl="2"/>
            <a:r>
              <a:rPr lang="en-US" sz="2600" dirty="0" smtClean="0"/>
              <a:t>With a head of state and representatives</a:t>
            </a:r>
          </a:p>
          <a:p>
            <a:pPr lvl="1"/>
            <a:r>
              <a:rPr lang="en-US" sz="2800" dirty="0" smtClean="0"/>
              <a:t>Caesar, Pompey, and Crassus form a triumvirate </a:t>
            </a:r>
          </a:p>
          <a:p>
            <a:pPr lvl="1"/>
            <a:r>
              <a:rPr lang="en-US" sz="2800" dirty="0" smtClean="0"/>
              <a:t>Caesar defeats Pompey and declares himself dictator</a:t>
            </a:r>
          </a:p>
          <a:p>
            <a:endParaRPr lang="en-US" sz="32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696301"/>
            <a:ext cx="3581400" cy="571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412" y="304800"/>
            <a:ext cx="4564697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066800"/>
            <a:ext cx="67818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Written by Shakespeare</a:t>
            </a:r>
          </a:p>
          <a:p>
            <a:pPr lvl="1"/>
            <a:r>
              <a:rPr lang="en-US" sz="2800" dirty="0" smtClean="0"/>
              <a:t>Baptized on 26 April 1564 in Stratford upon Avon</a:t>
            </a:r>
          </a:p>
          <a:p>
            <a:pPr lvl="1"/>
            <a:r>
              <a:rPr lang="en-US" sz="2800" dirty="0" smtClean="0"/>
              <a:t>Wealthy family</a:t>
            </a:r>
          </a:p>
          <a:p>
            <a:pPr lvl="1"/>
            <a:r>
              <a:rPr lang="en-US" sz="2800" dirty="0" smtClean="0"/>
              <a:t>(Most likely) attended a free petty school and the King’s New School</a:t>
            </a:r>
          </a:p>
          <a:p>
            <a:pPr lvl="2"/>
            <a:r>
              <a:rPr lang="en-US" sz="2600" dirty="0" smtClean="0"/>
              <a:t>Learned grammar and read the classics</a:t>
            </a:r>
          </a:p>
          <a:p>
            <a:pPr lvl="1"/>
            <a:r>
              <a:rPr lang="en-US" sz="2800" dirty="0" smtClean="0"/>
              <a:t>By 1952, Shakespeare lived in London and worked as an actor and playwright</a:t>
            </a:r>
          </a:p>
          <a:p>
            <a:pPr lvl="2"/>
            <a:r>
              <a:rPr lang="en-US" sz="2600" dirty="0" smtClean="0"/>
              <a:t>Acting company known as the Lord Chamberlain’s Men; renamed King’s Men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145078"/>
            <a:ext cx="4480909" cy="44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6399529" cy="4267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IVDICIO PYLIVM, </a:t>
            </a:r>
            <a:r>
              <a:rPr lang="en-US" sz="2000" dirty="0" smtClean="0"/>
              <a:t>GENIO</a:t>
            </a:r>
            <a:r>
              <a:rPr lang="en-US" sz="2000" dirty="0"/>
              <a:t> SOCRATEM, ARTE MARONEM,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TERRA TEGIT, POPVLVS MÆRET, OLYMPVS </a:t>
            </a:r>
            <a:r>
              <a:rPr lang="en-US" sz="2000" dirty="0" smtClean="0"/>
              <a:t>HABET</a:t>
            </a: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“A </a:t>
            </a:r>
            <a:r>
              <a:rPr lang="en-US" sz="2000" dirty="0"/>
              <a:t>Nestor in judgement, a Socrates in genius, a Virgil in art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/>
              <a:t>earth holds him, the people morn him, Olympus holds </a:t>
            </a:r>
            <a:r>
              <a:rPr lang="en-US" sz="2000" dirty="0" smtClean="0"/>
              <a:t>him”</a:t>
            </a:r>
          </a:p>
          <a:p>
            <a:pPr marL="0" indent="0">
              <a:buNone/>
            </a:pPr>
            <a:r>
              <a:rPr lang="en-US" sz="2000" dirty="0" smtClean="0"/>
              <a:t>Nestor:</a:t>
            </a:r>
          </a:p>
          <a:p>
            <a:pPr marL="0" indent="0">
              <a:buNone/>
            </a:pPr>
            <a:r>
              <a:rPr lang="en-US" sz="2000" dirty="0" smtClean="0"/>
              <a:t>Socrates:</a:t>
            </a:r>
          </a:p>
          <a:p>
            <a:pPr marL="0" indent="0">
              <a:buNone/>
            </a:pPr>
            <a:r>
              <a:rPr lang="en-US" sz="2000" dirty="0" smtClean="0"/>
              <a:t>Virgil: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04800"/>
            <a:ext cx="2590840" cy="624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412" y="304800"/>
            <a:ext cx="4564697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066800"/>
            <a:ext cx="6781800" cy="5334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In 1599, the Globe Theater was built</a:t>
            </a:r>
          </a:p>
          <a:p>
            <a:pPr lvl="1"/>
            <a:r>
              <a:rPr lang="en-US" sz="2200" dirty="0" smtClean="0"/>
              <a:t>Shakespeare was a part owner of the playhouse</a:t>
            </a:r>
          </a:p>
          <a:p>
            <a:pPr lvl="1"/>
            <a:r>
              <a:rPr lang="en-US" sz="2200" dirty="0" smtClean="0"/>
              <a:t>The  theatre was accessible to all classes; it cost a penny to stand in the courtyard</a:t>
            </a:r>
          </a:p>
          <a:p>
            <a:pPr lvl="1"/>
            <a:r>
              <a:rPr lang="en-US" sz="2200" dirty="0" smtClean="0"/>
              <a:t>Held 3000 people</a:t>
            </a:r>
          </a:p>
          <a:p>
            <a:pPr lvl="1"/>
            <a:r>
              <a:rPr lang="en-US" sz="2200" dirty="0" smtClean="0"/>
              <a:t>Open air playhouse with no roof,  a raised stage, a pit, and three floors of seating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t="12257" r="554" b="17585"/>
          <a:stretch/>
        </p:blipFill>
        <p:spPr bwMode="auto">
          <a:xfrm>
            <a:off x="1751012" y="3733800"/>
            <a:ext cx="3871309" cy="27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396613"/>
            <a:ext cx="402431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622767_10204672295958163_4376092072584683058_n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12336"/>
          <a:stretch>
            <a:fillRect/>
          </a:stretch>
        </p:blipFill>
        <p:spPr>
          <a:xfrm>
            <a:off x="609443" y="2020824"/>
            <a:ext cx="5363083" cy="4005072"/>
          </a:xfrm>
          <a:prstGeom prst="rect">
            <a:avLst/>
          </a:prstGeom>
        </p:spPr>
      </p:pic>
      <p:pic>
        <p:nvPicPr>
          <p:cNvPr id="6" name="Content Placeholder 5" descr="Hodge's_conjectural_Globe_reconstruction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3350"/>
          <a:stretch>
            <a:fillRect/>
          </a:stretch>
        </p:blipFill>
        <p:spPr>
          <a:xfrm>
            <a:off x="6216301" y="2020824"/>
            <a:ext cx="5363083" cy="40050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Inside Peak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3439" y="6185809"/>
            <a:ext cx="483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Me!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6301" y="6185810"/>
            <a:ext cx="536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[The Globe] </a:t>
            </a:r>
            <a:r>
              <a:rPr lang="en-US" dirty="0" err="1" smtClean="0"/>
              <a:t>wikipedia</a:t>
            </a:r>
            <a:r>
              <a:rPr lang="en-US" dirty="0" smtClean="0"/>
              <a:t> retrieved on 2/1/2015 from </a:t>
            </a:r>
            <a:r>
              <a:rPr lang="en-US" dirty="0" err="1" smtClean="0"/>
              <a:t>wikimedia.org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012" y="304800"/>
            <a:ext cx="1598929" cy="762000"/>
          </a:xfrm>
        </p:spPr>
        <p:txBody>
          <a:bodyPr/>
          <a:lstStyle/>
          <a:p>
            <a:r>
              <a:rPr lang="en-US" dirty="0" smtClean="0"/>
              <a:t>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990600"/>
            <a:ext cx="11277600" cy="5080000"/>
          </a:xfrm>
        </p:spPr>
        <p:txBody>
          <a:bodyPr>
            <a:normAutofit/>
          </a:bodyPr>
          <a:lstStyle/>
          <a:p>
            <a:r>
              <a:rPr lang="en-US" dirty="0"/>
              <a:t> Compared to many productions today, those originally put on in these theatres were very sparse.  </a:t>
            </a:r>
            <a:endParaRPr lang="en-US" dirty="0" smtClean="0"/>
          </a:p>
          <a:p>
            <a:pPr lvl="1"/>
            <a:r>
              <a:rPr lang="en-US" dirty="0" smtClean="0"/>
              <a:t>Actors </a:t>
            </a:r>
            <a:r>
              <a:rPr lang="en-US" dirty="0"/>
              <a:t>relied on their words and actions in order to convey scene to their audience </a:t>
            </a:r>
            <a:endParaRPr lang="en-US" dirty="0" smtClean="0"/>
          </a:p>
          <a:p>
            <a:pPr lvl="1"/>
            <a:r>
              <a:rPr lang="en-US" dirty="0" smtClean="0"/>
              <a:t>There were writers, actors, and owners</a:t>
            </a:r>
          </a:p>
          <a:p>
            <a:pPr lvl="1"/>
            <a:r>
              <a:rPr lang="en-US" dirty="0" smtClean="0"/>
              <a:t>No understudies, conceptualizers, or directors</a:t>
            </a:r>
          </a:p>
          <a:p>
            <a:pPr lvl="1"/>
            <a:r>
              <a:rPr lang="en-US" dirty="0" smtClean="0"/>
              <a:t>Boys were taken on as apprentices who played as young boys and all female roles</a:t>
            </a:r>
          </a:p>
          <a:p>
            <a:r>
              <a:rPr lang="en-US" dirty="0"/>
              <a:t> Because Shakespeare wrote for a company of actors he knew well, he “shaped his characterizations to the skills of his colleagues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“he regularly repeats character types”: the fool, the “gullible old man”, and wily, “charismatic villain” (de </a:t>
            </a:r>
            <a:r>
              <a:rPr lang="en-US" dirty="0" err="1"/>
              <a:t>Grazia</a:t>
            </a:r>
            <a:r>
              <a:rPr lang="en-US" dirty="0"/>
              <a:t> &amp; Wells, 2010).</a:t>
            </a:r>
            <a:endParaRPr lang="en-US" dirty="0" smtClean="0"/>
          </a:p>
          <a:p>
            <a:pPr marL="3017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2" y="228600"/>
            <a:ext cx="1446529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PUNS!!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5612" y="914400"/>
            <a:ext cx="5537227" cy="5156200"/>
          </a:xfrm>
        </p:spPr>
        <p:txBody>
          <a:bodyPr/>
          <a:lstStyle/>
          <a:p>
            <a:r>
              <a:rPr lang="en-US" dirty="0" smtClean="0"/>
              <a:t>Pun: A joke “that results from multiple word meanings or rhyming sounds” (Allen </a:t>
            </a:r>
            <a:r>
              <a:rPr lang="en-US" i="1" dirty="0" smtClean="0"/>
              <a:t>et al, </a:t>
            </a:r>
            <a:r>
              <a:rPr lang="en-US" dirty="0" smtClean="0"/>
              <a:t>2011)</a:t>
            </a:r>
          </a:p>
          <a:p>
            <a:pPr lvl="1"/>
            <a:r>
              <a:rPr lang="en-US" dirty="0" smtClean="0"/>
              <a:t>Play on words</a:t>
            </a:r>
          </a:p>
          <a:p>
            <a:pPr lvl="1"/>
            <a:r>
              <a:rPr lang="en-US" dirty="0" smtClean="0"/>
              <a:t>Two words that agree in the sound but differ in sense (homophones)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word is said twice but its meaning changes the second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word is said once but two meanings are intended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words are said that sound similar but are not pure homophones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64" y="1256048"/>
            <a:ext cx="4705048" cy="468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did Shakespeare use so many puns?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542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Books Classic 16x9</vt:lpstr>
      <vt:lpstr>Julius Caesar</vt:lpstr>
      <vt:lpstr>Julius Caesar</vt:lpstr>
      <vt:lpstr>William Shakespeare</vt:lpstr>
      <vt:lpstr>Shakespeare</vt:lpstr>
      <vt:lpstr>William Shakespeare</vt:lpstr>
      <vt:lpstr>An Inside Peak</vt:lpstr>
      <vt:lpstr>Acting</vt:lpstr>
      <vt:lpstr>PUNS!!</vt:lpstr>
      <vt:lpstr>Why did Shakespeare use so many puns?</vt:lpstr>
      <vt:lpstr>Elizabethan Reasoning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2016-07-07T21:31:33Z</dcterms:created>
  <dcterms:modified xsi:type="dcterms:W3CDTF">2017-01-18T22:34:54Z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