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688" r:id="rId3"/>
    <p:sldId id="689" r:id="rId4"/>
    <p:sldId id="690" r:id="rId5"/>
    <p:sldId id="691" r:id="rId6"/>
    <p:sldId id="698" r:id="rId7"/>
    <p:sldId id="692" r:id="rId8"/>
    <p:sldId id="693" r:id="rId9"/>
    <p:sldId id="694" r:id="rId10"/>
    <p:sldId id="699" r:id="rId11"/>
    <p:sldId id="695" r:id="rId12"/>
    <p:sldId id="700" r:id="rId13"/>
    <p:sldId id="696" r:id="rId14"/>
    <p:sldId id="701" r:id="rId15"/>
    <p:sldId id="702" r:id="rId16"/>
    <p:sldId id="697" r:id="rId17"/>
    <p:sldId id="30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4" autoAdjust="0"/>
    <p:restoredTop sz="94660"/>
  </p:normalViewPr>
  <p:slideViewPr>
    <p:cSldViewPr>
      <p:cViewPr varScale="1">
        <p:scale>
          <a:sx n="69" d="100"/>
          <a:sy n="69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21A7CE-2285-440C-9B74-754697968170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C31244-C6C4-43B8-8CF7-61C809F0C5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1A7CE-2285-440C-9B74-754697968170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31244-C6C4-43B8-8CF7-61C809F0C5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1A7CE-2285-440C-9B74-754697968170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31244-C6C4-43B8-8CF7-61C809F0C5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1A7CE-2285-440C-9B74-754697968170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31244-C6C4-43B8-8CF7-61C809F0C5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1A7CE-2285-440C-9B74-754697968170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31244-C6C4-43B8-8CF7-61C809F0C5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1A7CE-2285-440C-9B74-754697968170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31244-C6C4-43B8-8CF7-61C809F0C5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1A7CE-2285-440C-9B74-754697968170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31244-C6C4-43B8-8CF7-61C809F0C5C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1A7CE-2285-440C-9B74-754697968170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31244-C6C4-43B8-8CF7-61C809F0C5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1A7CE-2285-440C-9B74-754697968170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31244-C6C4-43B8-8CF7-61C809F0C5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21A7CE-2285-440C-9B74-754697968170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C31244-C6C4-43B8-8CF7-61C809F0C5C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21A7CE-2285-440C-9B74-754697968170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C31244-C6C4-43B8-8CF7-61C809F0C5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21A7CE-2285-440C-9B74-754697968170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BC31244-C6C4-43B8-8CF7-61C809F0C5C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 smtClean="0"/>
              <a:t>51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Properties of Isosceles and Equilateral Triangles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1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109728" indent="0">
                  <a:buNone/>
                </a:pPr>
                <a:r>
                  <a:rPr lang="en-US" dirty="0" smtClean="0"/>
                  <a:t>a</a:t>
                </a:r>
                <a:r>
                  <a:rPr lang="en-US" dirty="0"/>
                  <a:t>. </a:t>
                </a:r>
                <a:r>
                  <a:rPr lang="en-US" dirty="0"/>
                  <a:t>Prove Theorem 51-3.</a:t>
                </a:r>
              </a:p>
              <a:p>
                <a:pPr marL="109728" indent="0">
                  <a:buNone/>
                </a:pPr>
                <a:r>
                  <a:rPr lang="en-US" dirty="0"/>
                  <a:t>Given: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  <m:r>
                      <a:rPr lang="en-US" i="1">
                        <a:latin typeface="Cambria Math"/>
                      </a:rPr>
                      <m:t>𝐴𝐵𝐶</m:t>
                    </m:r>
                  </m:oMath>
                </a14:m>
                <a:r>
                  <a:rPr lang="en-US" dirty="0"/>
                  <a:t> is isosceles,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dirty="0"/>
                  <a:t> bisects ∠</a:t>
                </a:r>
                <a:r>
                  <a:rPr lang="en-US" i="1" dirty="0"/>
                  <a:t>A</a:t>
                </a:r>
                <a:endParaRPr lang="en-US" dirty="0"/>
              </a:p>
              <a:p>
                <a:pPr marL="109728" indent="0">
                  <a:buNone/>
                </a:pPr>
                <a:r>
                  <a:rPr lang="en-US" dirty="0"/>
                  <a:t>Prove: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dirty="0"/>
                  <a:t> is the perpendicular bisector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SOLUTION</a:t>
                </a:r>
                <a:endParaRPr lang="en-US" dirty="0"/>
              </a:p>
              <a:p>
                <a:pPr marL="109728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Statements </a:t>
                </a:r>
                <a:r>
                  <a:rPr lang="en-US" dirty="0"/>
                  <a:t>				</a:t>
                </a:r>
                <a:r>
                  <a:rPr lang="en-US" dirty="0" smtClean="0"/>
                  <a:t>Reasons</a:t>
                </a:r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1</a:t>
                </a:r>
                <a:r>
                  <a:rPr lang="en-US" dirty="0"/>
                  <a:t>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  <m:r>
                      <a:rPr lang="en-US" i="1">
                        <a:latin typeface="Cambria Math"/>
                      </a:rPr>
                      <m:t>𝐴𝐵𝐶</m:t>
                    </m:r>
                  </m:oMath>
                </a14:m>
                <a:r>
                  <a:rPr lang="en-US" dirty="0"/>
                  <a:t> is isosceles,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dirty="0"/>
                  <a:t> bisects ∠</a:t>
                </a:r>
                <a:r>
                  <a:rPr lang="en-US" i="1" dirty="0"/>
                  <a:t>A</a:t>
                </a:r>
                <a:r>
                  <a:rPr lang="en-US" dirty="0"/>
                  <a:t> 		1. Given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2</a:t>
                </a:r>
                <a:r>
                  <a:rPr lang="en-US" dirty="0"/>
                  <a:t>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i="1">
                        <a:latin typeface="Cambria Math"/>
                      </a:rPr>
                      <m:t>𝐵𝐴𝐷</m:t>
                    </m:r>
                    <m:r>
                      <a:rPr lang="en-US" i="1">
                        <a:latin typeface="Cambria Math"/>
                      </a:rPr>
                      <m:t>≅∠</m:t>
                    </m:r>
                    <m:r>
                      <a:rPr lang="en-US" i="1">
                        <a:latin typeface="Cambria Math"/>
                      </a:rPr>
                      <m:t>𝐶𝐴𝐷</m:t>
                    </m:r>
                  </m:oMath>
                </a14:m>
                <a:r>
                  <a:rPr lang="en-US" dirty="0"/>
                  <a:t> 				2. Definition of angle bisector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3</a:t>
                </a:r>
                <a:r>
                  <a:rPr lang="en-US" dirty="0"/>
                  <a:t>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dirty="0"/>
                  <a:t>				</a:t>
                </a:r>
                <a:r>
                  <a:rPr lang="en-US" dirty="0" smtClean="0"/>
                  <a:t>3</a:t>
                </a:r>
                <a:r>
                  <a:rPr lang="en-US" dirty="0"/>
                  <a:t>. </a:t>
                </a:r>
                <a:r>
                  <a:rPr lang="en-US" dirty="0"/>
                  <a:t>Definition of isosceles triangle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4</a:t>
                </a:r>
                <a:r>
                  <a:rPr lang="en-US" dirty="0"/>
                  <a:t>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𝐴𝐷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dirty="0"/>
                  <a:t>				4. Reflexive Property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5</a:t>
                </a:r>
                <a:r>
                  <a:rPr lang="en-US" dirty="0"/>
                  <a:t>.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  <m:r>
                      <a:rPr lang="en-US" i="1">
                        <a:latin typeface="Cambria Math"/>
                      </a:rPr>
                      <m:t>𝐴𝐵𝐷</m:t>
                    </m:r>
                    <m:r>
                      <a:rPr lang="en-US" i="1">
                        <a:latin typeface="Cambria Math"/>
                      </a:rPr>
                      <m:t>≅∆</m:t>
                    </m:r>
                    <m:r>
                      <a:rPr lang="en-US" i="1">
                        <a:latin typeface="Cambria Math"/>
                      </a:rPr>
                      <m:t>𝐴𝐶𝐷</m:t>
                    </m:r>
                  </m:oMath>
                </a14:m>
                <a:r>
                  <a:rPr lang="en-US" dirty="0"/>
                  <a:t>				5. SAS Triangle Congruence Postulate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6</a:t>
                </a:r>
                <a:r>
                  <a:rPr lang="en-US" dirty="0"/>
                  <a:t>.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𝐵𝐷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dirty="0"/>
                  <a:t>				6. CPCTC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7</a:t>
                </a:r>
                <a:r>
                  <a:rPr lang="en-US" dirty="0"/>
                  <a:t>. </a:t>
                </a:r>
                <a:r>
                  <a:rPr lang="en-US" i="1" dirty="0"/>
                  <a:t>BD </a:t>
                </a:r>
                <a:r>
                  <a:rPr lang="en-US" dirty="0"/>
                  <a:t>= </a:t>
                </a:r>
                <a:r>
                  <a:rPr lang="en-US" i="1" dirty="0"/>
                  <a:t>CD 				</a:t>
                </a:r>
                <a:r>
                  <a:rPr lang="en-US" dirty="0" smtClean="0"/>
                  <a:t>7</a:t>
                </a:r>
                <a:r>
                  <a:rPr lang="en-US" dirty="0"/>
                  <a:t>. </a:t>
                </a:r>
                <a:r>
                  <a:rPr lang="en-US" dirty="0"/>
                  <a:t>Definition of congruent segments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8</a:t>
                </a:r>
                <a:r>
                  <a:rPr lang="en-US" dirty="0"/>
                  <a:t>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i="1">
                        <a:latin typeface="Cambria Math"/>
                      </a:rPr>
                      <m:t>𝐴𝐷𝐵</m:t>
                    </m:r>
                    <m:r>
                      <a:rPr lang="en-US" i="1">
                        <a:latin typeface="Cambria Math"/>
                      </a:rPr>
                      <m:t>≅∠</m:t>
                    </m:r>
                    <m:r>
                      <a:rPr lang="en-US" i="1">
                        <a:latin typeface="Cambria Math"/>
                      </a:rPr>
                      <m:t>𝐴𝐷𝐶</m:t>
                    </m:r>
                  </m:oMath>
                </a14:m>
                <a:r>
                  <a:rPr lang="en-US" dirty="0"/>
                  <a:t>				8. CPCTC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9</a:t>
                </a:r>
                <a:r>
                  <a:rPr lang="en-US" dirty="0"/>
                  <a:t>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dirty="0"/>
                  <a:t> form adjacent angles		9. Definition of adjacent angles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10</a:t>
                </a:r>
                <a:r>
                  <a:rPr lang="en-US" dirty="0"/>
                  <a:t>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𝐴𝐷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⊥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dirty="0"/>
                  <a:t>				10. </a:t>
                </a:r>
                <a:r>
                  <a:rPr lang="en-US" dirty="0"/>
                  <a:t>If lines form congruent adjacent </a:t>
                </a:r>
                <a:r>
                  <a:rPr lang="en-US" dirty="0" smtClean="0"/>
                  <a:t>					angles</a:t>
                </a:r>
                <a:r>
                  <a:rPr lang="en-US" dirty="0"/>
                  <a:t>, they are perpendicular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11</a:t>
                </a:r>
                <a:r>
                  <a:rPr lang="en-US" dirty="0"/>
                  <a:t>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dirty="0"/>
                  <a:t>  is ⊥ bisector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dirty="0"/>
                  <a:t> 			11. </a:t>
                </a:r>
                <a:r>
                  <a:rPr lang="en-US" dirty="0" err="1" smtClean="0"/>
                  <a:t>Def</a:t>
                </a:r>
                <a:r>
                  <a:rPr lang="en-US" dirty="0" smtClean="0"/>
                  <a:t> </a:t>
                </a:r>
                <a:r>
                  <a:rPr lang="en-US" dirty="0"/>
                  <a:t>of perpendicular </a:t>
                </a:r>
                <a:r>
                  <a:rPr lang="en-US" dirty="0" smtClean="0"/>
                  <a:t>bisector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943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4 Proving Theorems 51-3 and </a:t>
            </a:r>
            <a:r>
              <a:rPr lang="en-US" dirty="0" smtClean="0"/>
              <a:t>51-4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029200"/>
            <a:ext cx="1600200" cy="183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848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109728" indent="0">
                  <a:buNone/>
                </a:pPr>
                <a:r>
                  <a:rPr lang="en-US" dirty="0" smtClean="0"/>
                  <a:t>b</a:t>
                </a:r>
                <a:r>
                  <a:rPr lang="en-US" dirty="0"/>
                  <a:t>. </a:t>
                </a:r>
                <a:r>
                  <a:rPr lang="en-US" dirty="0"/>
                  <a:t>Write a paragraph proof of Theorem 51-4.</a:t>
                </a:r>
              </a:p>
              <a:p>
                <a:pPr marL="109728" indent="0">
                  <a:buNone/>
                </a:pPr>
                <a:r>
                  <a:rPr lang="en-US" dirty="0"/>
                  <a:t>Given: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  <m:r>
                      <a:rPr lang="en-US" i="1">
                        <a:latin typeface="Cambria Math"/>
                      </a:rPr>
                      <m:t>𝐴𝐵𝐶</m:t>
                    </m:r>
                  </m:oMath>
                </a14:m>
                <a:r>
                  <a:rPr lang="en-US" dirty="0"/>
                  <a:t> is isosceles,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dirty="0"/>
                  <a:t> is the perpendicular bisector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</a:p>
              <a:p>
                <a:pPr marL="109728" indent="0">
                  <a:buNone/>
                </a:pPr>
                <a:r>
                  <a:rPr lang="en-US" dirty="0"/>
                  <a:t>Prove: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dirty="0"/>
                  <a:t> bisects ∠</a:t>
                </a:r>
                <a:r>
                  <a:rPr lang="en-US" i="1" dirty="0"/>
                  <a:t>A</a:t>
                </a:r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SOLUTION</a:t>
                </a:r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Since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  <m:r>
                      <a:rPr lang="en-US" i="1">
                        <a:latin typeface="Cambria Math"/>
                      </a:rPr>
                      <m:t>𝐴𝐵𝐶</m:t>
                    </m:r>
                  </m:oMath>
                </a14:m>
                <a:r>
                  <a:rPr lang="en-US" dirty="0"/>
                  <a:t> is isosceles,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dirty="0"/>
                  <a:t>. 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By </a:t>
                </a:r>
                <a:r>
                  <a:rPr lang="en-US" dirty="0"/>
                  <a:t>the Reflexive Property,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𝐴𝐷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dirty="0"/>
                  <a:t>. </a:t>
                </a:r>
              </a:p>
              <a:p>
                <a:pPr marL="109728" indent="0">
                  <a:buNone/>
                </a:pPr>
                <a:r>
                  <a:rPr lang="en-US" dirty="0"/>
                  <a:t>Both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  <m:r>
                      <a:rPr lang="en-US" i="1">
                        <a:latin typeface="Cambria Math"/>
                      </a:rPr>
                      <m:t>𝐴𝐵𝐷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  <m:r>
                      <a:rPr lang="en-US" i="1">
                        <a:latin typeface="Cambria Math"/>
                      </a:rPr>
                      <m:t>𝐴𝐶𝐷</m:t>
                    </m:r>
                  </m:oMath>
                </a14:m>
                <a:r>
                  <a:rPr lang="en-US" dirty="0"/>
                  <a:t> are right triangles, since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dirty="0"/>
                  <a:t> is the perpendicular bisector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dirty="0"/>
                  <a:t> and forms two right angles at </a:t>
                </a:r>
                <a:r>
                  <a:rPr lang="en-US" i="1" dirty="0"/>
                  <a:t>D</a:t>
                </a:r>
                <a:r>
                  <a:rPr lang="en-US" dirty="0"/>
                  <a:t>. </a:t>
                </a:r>
              </a:p>
              <a:p>
                <a:pPr marL="109728" indent="0">
                  <a:buNone/>
                </a:pPr>
                <a:r>
                  <a:rPr lang="en-US" dirty="0"/>
                  <a:t>Therefore,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  <m:r>
                      <a:rPr lang="en-US" i="1">
                        <a:latin typeface="Cambria Math"/>
                      </a:rPr>
                      <m:t>𝐴𝐵𝐷</m:t>
                    </m:r>
                    <m:r>
                      <a:rPr lang="en-US" i="1">
                        <a:latin typeface="Cambria Math"/>
                      </a:rPr>
                      <m:t>≅∆</m:t>
                    </m:r>
                    <m:r>
                      <a:rPr lang="en-US" i="1">
                        <a:latin typeface="Cambria Math"/>
                      </a:rPr>
                      <m:t>𝐴𝐶𝐷</m:t>
                    </m:r>
                  </m:oMath>
                </a14:m>
                <a:r>
                  <a:rPr lang="en-US" dirty="0"/>
                  <a:t> by the Hypotenuse-Leg Right Triangle Congruence Theorem. </a:t>
                </a:r>
              </a:p>
              <a:p>
                <a:pPr marL="109728" indent="0">
                  <a:buNone/>
                </a:pPr>
                <a:r>
                  <a:rPr lang="en-US" dirty="0"/>
                  <a:t>By CPCTC,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i="1">
                        <a:latin typeface="Cambria Math"/>
                      </a:rPr>
                      <m:t>𝐵𝐴𝐷</m:t>
                    </m:r>
                    <m:r>
                      <a:rPr lang="en-US" i="1">
                        <a:latin typeface="Cambria Math"/>
                      </a:rPr>
                      <m:t>≅∠</m:t>
                    </m:r>
                    <m:r>
                      <a:rPr lang="en-US" i="1">
                        <a:latin typeface="Cambria Math"/>
                      </a:rPr>
                      <m:t>𝐶𝐴𝐷</m:t>
                    </m:r>
                  </m:oMath>
                </a14:m>
                <a:r>
                  <a:rPr lang="en-US" dirty="0"/>
                  <a:t>. </a:t>
                </a:r>
              </a:p>
              <a:p>
                <a:pPr marL="109728" indent="0">
                  <a:buNone/>
                </a:pPr>
                <a:r>
                  <a:rPr lang="en-US" dirty="0"/>
                  <a:t>Therefore, by the definition of an angle bisector,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dirty="0"/>
                  <a:t> bisects ∠</a:t>
                </a:r>
                <a:r>
                  <a:rPr lang="en-US" i="1" dirty="0"/>
                  <a:t>BAC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4 Proving Theorems 51-3 and </a:t>
            </a:r>
            <a:r>
              <a:rPr lang="en-US" dirty="0" smtClean="0"/>
              <a:t>51-4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072986"/>
            <a:ext cx="120967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493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109728" indent="0">
                  <a:buNone/>
                </a:pPr>
                <a:r>
                  <a:rPr lang="en-US" dirty="0" smtClean="0"/>
                  <a:t>This </a:t>
                </a:r>
                <a:r>
                  <a:rPr lang="en-US" dirty="0"/>
                  <a:t>figure shows the north and east view of a telephone pole that is secured by four cables of equal length.</a:t>
                </a:r>
              </a:p>
              <a:p>
                <a:pPr marL="109728" indent="0">
                  <a:buNone/>
                </a:pPr>
                <a:r>
                  <a:rPr lang="en-US" dirty="0"/>
                  <a:t>a. Explain why the base angles, ∠</a:t>
                </a:r>
                <a:r>
                  <a:rPr lang="en-US" i="1" dirty="0"/>
                  <a:t>PAQ </a:t>
                </a:r>
                <a:r>
                  <a:rPr lang="en-US" dirty="0"/>
                  <a:t>and ∠</a:t>
                </a:r>
                <a:r>
                  <a:rPr lang="en-US" i="1" dirty="0"/>
                  <a:t>PRQ</a:t>
                </a:r>
                <a:r>
                  <a:rPr lang="en-US" dirty="0"/>
                  <a:t>, are congruent.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SOLUTION</a:t>
                </a:r>
                <a:endParaRPr lang="en-US" dirty="0"/>
              </a:p>
              <a:p>
                <a:pPr marL="109728" indent="0">
                  <a:buNone/>
                </a:pPr>
                <a:r>
                  <a:rPr lang="en-US" dirty="0"/>
                  <a:t>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  <m:r>
                      <a:rPr lang="en-US" i="1">
                        <a:latin typeface="Cambria Math"/>
                      </a:rPr>
                      <m:t>𝐴𝑃𝑅</m:t>
                    </m:r>
                  </m:oMath>
                </a14:m>
                <a:r>
                  <a:rPr lang="en-US" dirty="0"/>
                  <a:t>, the cable lengths </a:t>
                </a:r>
                <a:r>
                  <a:rPr lang="en-US" i="1" dirty="0"/>
                  <a:t>AP </a:t>
                </a:r>
                <a:r>
                  <a:rPr lang="en-US" dirty="0"/>
                  <a:t>and </a:t>
                </a:r>
                <a:r>
                  <a:rPr lang="en-US" i="1" dirty="0"/>
                  <a:t>RP </a:t>
                </a:r>
                <a:r>
                  <a:rPr lang="en-US" dirty="0"/>
                  <a:t>are equal, so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𝐴𝑃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𝑅𝑃</m:t>
                        </m:r>
                      </m:e>
                    </m:acc>
                  </m:oMath>
                </a14:m>
                <a:r>
                  <a:rPr lang="en-US" dirty="0"/>
                  <a:t> by the definition of congruent segments. </a:t>
                </a:r>
              </a:p>
              <a:p>
                <a:pPr marL="109728" indent="0">
                  <a:buNone/>
                </a:pPr>
                <a:r>
                  <a:rPr lang="en-US" dirty="0"/>
                  <a:t>Therefore,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  <m:r>
                      <a:rPr lang="en-US" i="1">
                        <a:latin typeface="Cambria Math"/>
                      </a:rPr>
                      <m:t>𝐴𝑃𝑅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is isosceles by definition. </a:t>
                </a:r>
              </a:p>
              <a:p>
                <a:pPr marL="109728" indent="0">
                  <a:buNone/>
                </a:pPr>
                <a:r>
                  <a:rPr lang="en-US" dirty="0"/>
                  <a:t>Applying the Isosceles Triangle Theorem, the base angles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  <m:r>
                      <a:rPr lang="en-US" i="1">
                        <a:latin typeface="Cambria Math"/>
                      </a:rPr>
                      <m:t>𝐴𝑃𝑅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are congruent, so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i="1">
                        <a:latin typeface="Cambria Math"/>
                      </a:rPr>
                      <m:t>𝑃𝐴𝑄</m:t>
                    </m:r>
                    <m:r>
                      <a:rPr lang="en-US" i="1">
                        <a:latin typeface="Cambria Math"/>
                      </a:rPr>
                      <m:t>≅∠</m:t>
                    </m:r>
                    <m:r>
                      <a:rPr lang="en-US" i="1">
                        <a:latin typeface="Cambria Math"/>
                      </a:rPr>
                      <m:t>𝑃𝑅𝑄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5 Application: </a:t>
            </a:r>
            <a:r>
              <a:rPr lang="en-US" dirty="0" smtClean="0"/>
              <a:t>Infrastructure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0"/>
            <a:ext cx="2819400" cy="1500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521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109728" indent="0">
                  <a:buNone/>
                </a:pPr>
                <a:r>
                  <a:rPr lang="en-US" dirty="0" smtClean="0"/>
                  <a:t>This </a:t>
                </a:r>
                <a:r>
                  <a:rPr lang="en-US" dirty="0"/>
                  <a:t>figure shows the north and east view of a telephone pole that is secured by four cables of equal length.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b</a:t>
                </a:r>
                <a:r>
                  <a:rPr lang="en-US" dirty="0"/>
                  <a:t>. </a:t>
                </a:r>
                <a:r>
                  <a:rPr lang="en-US" dirty="0"/>
                  <a:t>Prove that these angles are also congruent to the base angles ∠</a:t>
                </a:r>
                <a:r>
                  <a:rPr lang="en-US" i="1" dirty="0"/>
                  <a:t>B </a:t>
                </a:r>
                <a:r>
                  <a:rPr lang="en-US" dirty="0"/>
                  <a:t>and ∠</a:t>
                </a:r>
                <a:r>
                  <a:rPr lang="en-US" i="1" dirty="0"/>
                  <a:t>D</a:t>
                </a:r>
                <a:r>
                  <a:rPr lang="en-US" dirty="0"/>
                  <a:t>.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SOLUTION</a:t>
                </a:r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By </a:t>
                </a:r>
                <a:r>
                  <a:rPr lang="en-US" dirty="0"/>
                  <a:t>the Reflexive Property of Congruence,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𝑃𝑄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𝑃𝑄</m:t>
                        </m:r>
                      </m:e>
                    </m:acc>
                  </m:oMath>
                </a14:m>
                <a:r>
                  <a:rPr lang="en-US" dirty="0"/>
                  <a:t>. 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It </a:t>
                </a:r>
                <a:r>
                  <a:rPr lang="en-US" dirty="0"/>
                  <a:t>is given in the problem that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𝐵𝑃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𝐴𝑃</m:t>
                        </m:r>
                      </m:e>
                    </m:acc>
                  </m:oMath>
                </a14:m>
                <a:r>
                  <a:rPr lang="en-US" dirty="0"/>
                  <a:t>, so by the Hypotenuse-Leg Right Triangle Congruence Theorem,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  <m:r>
                      <a:rPr lang="en-US" i="1">
                        <a:latin typeface="Cambria Math"/>
                      </a:rPr>
                      <m:t>𝐵𝑃𝑄</m:t>
                    </m:r>
                    <m:r>
                      <a:rPr lang="en-US" i="1">
                        <a:latin typeface="Cambria Math"/>
                      </a:rPr>
                      <m:t>≈	∆</m:t>
                    </m:r>
                    <m:r>
                      <a:rPr lang="en-US" i="1">
                        <a:latin typeface="Cambria Math"/>
                      </a:rPr>
                      <m:t>𝐴𝑃𝑄</m:t>
                    </m:r>
                  </m:oMath>
                </a14:m>
                <a:r>
                  <a:rPr lang="en-US" dirty="0"/>
                  <a:t>. 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By </a:t>
                </a:r>
                <a:r>
                  <a:rPr lang="en-US" dirty="0"/>
                  <a:t>CPCTC,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i="1">
                        <a:latin typeface="Cambria Math"/>
                      </a:rPr>
                      <m:t>𝐵</m:t>
                    </m:r>
                    <m:r>
                      <a:rPr lang="en-US" i="1">
                        <a:latin typeface="Cambria Math"/>
                      </a:rPr>
                      <m:t>≅∠</m:t>
                    </m:r>
                    <m:r>
                      <a:rPr lang="en-US" i="1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/>
                  <a:t>. 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Since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  <m:r>
                      <a:rPr lang="en-US" i="1">
                        <a:latin typeface="Cambria Math"/>
                      </a:rPr>
                      <m:t>𝐵𝑃𝐷</m:t>
                    </m:r>
                  </m:oMath>
                </a14:m>
                <a:r>
                  <a:rPr lang="en-US" dirty="0"/>
                  <a:t> is isosceles,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i="1">
                        <a:latin typeface="Cambria Math"/>
                      </a:rPr>
                      <m:t>𝐷</m:t>
                    </m:r>
                    <m:r>
                      <a:rPr lang="en-US" i="1">
                        <a:latin typeface="Cambria Math"/>
                      </a:rPr>
                      <m:t>≅∠</m:t>
                    </m:r>
                    <m:r>
                      <a:rPr lang="en-US" i="1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/>
                  <a:t> by the Isosceles Triangle Theorem. 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It </a:t>
                </a:r>
                <a:r>
                  <a:rPr lang="en-US" dirty="0"/>
                  <a:t>is given that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</a:rPr>
                      <m:t>≅∠</m:t>
                    </m:r>
                    <m:r>
                      <a:rPr lang="en-US" i="1">
                        <a:latin typeface="Cambria Math"/>
                      </a:rPr>
                      <m:t>𝑅</m:t>
                    </m:r>
                  </m:oMath>
                </a14:m>
                <a:r>
                  <a:rPr lang="en-US" dirty="0"/>
                  <a:t>, so by the Transitive Property of Congruence,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i="1">
                        <a:latin typeface="Cambria Math"/>
                      </a:rPr>
                      <m:t>𝑅</m:t>
                    </m:r>
                    <m:r>
                      <a:rPr lang="en-US" i="1">
                        <a:latin typeface="Cambria Math"/>
                      </a:rPr>
                      <m:t>≅∠</m:t>
                    </m:r>
                    <m:r>
                      <a:rPr lang="en-US" i="1">
                        <a:latin typeface="Cambria Math"/>
                      </a:rPr>
                      <m:t>𝐷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5 Application: </a:t>
            </a:r>
            <a:r>
              <a:rPr lang="en-US" dirty="0" smtClean="0"/>
              <a:t>Infrastructure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0"/>
            <a:ext cx="2819400" cy="1500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625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dirty="0" err="1" smtClean="0"/>
                  <a:t>a.For</a:t>
                </a:r>
                <a:r>
                  <a:rPr lang="en-US" dirty="0" smtClean="0"/>
                  <a:t> </a:t>
                </a:r>
                <a:r>
                  <a:rPr lang="en-US" dirty="0"/>
                  <a:t>the isosceles triangle shown, determine the missing angle measures. </a:t>
                </a:r>
              </a:p>
              <a:p>
                <a:pPr marL="109728" indent="0">
                  <a:buNone/>
                </a:pPr>
                <a:r>
                  <a:rPr lang="en-US" dirty="0"/>
                  <a:t> </a:t>
                </a:r>
              </a:p>
              <a:p>
                <a:pPr marL="109728" indent="0">
                  <a:buNone/>
                </a:pPr>
                <a:r>
                  <a:rPr lang="en-US" dirty="0"/>
                  <a:t> </a:t>
                </a:r>
              </a:p>
              <a:p>
                <a:pPr marL="109728" indent="0">
                  <a:buNone/>
                </a:pPr>
                <a:r>
                  <a:rPr lang="en-US" dirty="0"/>
                  <a:t> </a:t>
                </a:r>
              </a:p>
              <a:p>
                <a:pPr marL="109728" indent="0">
                  <a:buNone/>
                </a:pPr>
                <a:r>
                  <a:rPr lang="en-US" dirty="0"/>
                  <a:t> </a:t>
                </a:r>
              </a:p>
              <a:p>
                <a:pPr marL="109728" indent="0">
                  <a:buNone/>
                </a:pPr>
                <a:r>
                  <a:rPr lang="en-US" dirty="0"/>
                  <a:t> </a:t>
                </a:r>
                <a:endParaRPr lang="en-US" dirty="0" smtClean="0"/>
              </a:p>
              <a:p>
                <a:pPr marL="109728" indent="0">
                  <a:buNone/>
                </a:pPr>
                <a:r>
                  <a:rPr lang="en-US" dirty="0" smtClean="0"/>
                  <a:t>b</a:t>
                </a:r>
                <a:r>
                  <a:rPr lang="en-US" dirty="0"/>
                  <a:t>. </a:t>
                </a:r>
                <a:r>
                  <a:rPr lang="en-US" dirty="0"/>
                  <a:t>The perimeter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  <m:r>
                      <a:rPr lang="en-US" i="1">
                        <a:latin typeface="Cambria Math"/>
                      </a:rPr>
                      <m:t>𝑋𝑌𝑍</m:t>
                    </m:r>
                  </m:oMath>
                </a14:m>
                <a:r>
                  <a:rPr lang="en-US" dirty="0"/>
                  <a:t> is 15.2 centimeters,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i="1">
                        <a:latin typeface="Cambria Math"/>
                      </a:rPr>
                      <m:t>𝑋</m:t>
                    </m:r>
                    <m:r>
                      <a:rPr lang="en-US" i="1">
                        <a:latin typeface="Cambria Math"/>
                      </a:rPr>
                      <m:t>≅∠</m:t>
                    </m:r>
                    <m:r>
                      <a:rPr lang="en-US" i="1">
                        <a:latin typeface="Cambria Math"/>
                      </a:rPr>
                      <m:t>𝑍</m:t>
                    </m:r>
                  </m:oMath>
                </a14:m>
                <a:r>
                  <a:rPr lang="en-US" dirty="0"/>
                  <a:t> . </a:t>
                </a:r>
                <a:r>
                  <a:rPr lang="en-US" dirty="0"/>
                  <a:t>If </a:t>
                </a:r>
                <a:r>
                  <a:rPr lang="en-US" i="1" dirty="0"/>
                  <a:t>XY </a:t>
                </a:r>
                <a:r>
                  <a:rPr lang="en-US" dirty="0"/>
                  <a:t>= 6.3 centimeters, determine </a:t>
                </a:r>
                <a:r>
                  <a:rPr lang="en-US" i="1" dirty="0"/>
                  <a:t>XZ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 b="-3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Try</a:t>
            </a:r>
            <a:r>
              <a:rPr lang="en-US" dirty="0" smtClean="0"/>
              <a:t>!!!!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04999"/>
            <a:ext cx="1676400" cy="2433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89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c</a:t>
            </a:r>
            <a:r>
              <a:rPr lang="en-US" dirty="0"/>
              <a:t>. </a:t>
            </a:r>
            <a:r>
              <a:rPr lang="en-US" dirty="0"/>
              <a:t>If the vertex angle of an isosceles triangle measures 20°, what are the measures of each of its base angles?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indent="0">
              <a:buNone/>
            </a:pPr>
            <a:r>
              <a:rPr lang="en-US" dirty="0"/>
              <a:t>d. A triangle is equiangular and its perimeter is 7 feet. </a:t>
            </a:r>
            <a:r>
              <a:rPr lang="en-US" dirty="0"/>
              <a:t>Determine the length of each side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Try</a:t>
            </a:r>
            <a:r>
              <a:rPr lang="en-US" dirty="0" smtClean="0"/>
              <a:t>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9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err="1" smtClean="0"/>
              <a:t>e.Engineering</a:t>
            </a:r>
            <a:r>
              <a:rPr lang="en-US" dirty="0"/>
              <a:t>: This diagram shows the side-view profile of a bridge. </a:t>
            </a:r>
            <a:r>
              <a:rPr lang="en-US" dirty="0"/>
              <a:t>Determine the angle that each half of the bridge makes with the horizontal.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Try</a:t>
            </a:r>
            <a:r>
              <a:rPr lang="en-US" dirty="0" smtClean="0"/>
              <a:t>!!!!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38600"/>
            <a:ext cx="55911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172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Page </a:t>
            </a:r>
            <a:r>
              <a:rPr lang="en-US" dirty="0" smtClean="0"/>
              <a:t>339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Lesson Practice (Ask Mr. Heintz)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smtClean="0"/>
              <a:t>Page </a:t>
            </a:r>
            <a:r>
              <a:rPr lang="en-US" smtClean="0"/>
              <a:t>340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Practice 1-30 (Do the starred ones first)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91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109728" indent="0">
                  <a:buNone/>
                </a:pPr>
                <a:r>
                  <a:rPr lang="en-US" dirty="0"/>
                  <a:t>In an isosceles triangle, the sides and the angles of the triangle are classified by their position in relation to the triangle’s congruent sides.</a:t>
                </a:r>
              </a:p>
              <a:p>
                <a:pPr marL="109728" indent="0">
                  <a:buNone/>
                </a:pPr>
                <a:r>
                  <a:rPr lang="en-US" dirty="0"/>
                  <a:t> </a:t>
                </a:r>
              </a:p>
              <a:p>
                <a:pPr marL="109728" indent="0">
                  <a:buNone/>
                </a:pPr>
                <a:r>
                  <a:rPr lang="en-US" dirty="0"/>
                  <a:t>Leg of an Isosceles Triangle - One of the two congruent sides of the triangle. In the diagram,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𝐴𝐵</m:t>
                        </m:r>
                      </m:e>
                    </m:acc>
                  </m:oMath>
                </a14:m>
                <a:r>
                  <a:rPr lang="en-US" dirty="0"/>
                  <a:t> 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𝐴𝐶</m:t>
                        </m:r>
                      </m:e>
                    </m:acc>
                  </m:oMath>
                </a14:m>
                <a:r>
                  <a:rPr lang="en-US" dirty="0"/>
                  <a:t> are the legs.</a:t>
                </a:r>
              </a:p>
              <a:p>
                <a:pPr marL="109728" indent="0">
                  <a:buNone/>
                </a:pPr>
                <a:r>
                  <a:rPr lang="en-US" dirty="0"/>
                  <a:t> </a:t>
                </a:r>
              </a:p>
              <a:p>
                <a:pPr marL="109728" indent="0">
                  <a:buNone/>
                </a:pPr>
                <a:r>
                  <a:rPr lang="en-US" dirty="0"/>
                  <a:t>Vertex Angle of an Isosceles Triangle - The angle formed by the legs of the triangle. The vertex angle is ∠</a:t>
                </a:r>
                <a:r>
                  <a:rPr lang="en-US" i="1" dirty="0"/>
                  <a:t>A</a:t>
                </a:r>
                <a:r>
                  <a:rPr lang="en-US" dirty="0"/>
                  <a:t>. </a:t>
                </a:r>
              </a:p>
              <a:p>
                <a:pPr marL="109728" indent="0">
                  <a:buNone/>
                </a:pPr>
                <a:r>
                  <a:rPr lang="en-US" dirty="0"/>
                  <a:t> </a:t>
                </a:r>
              </a:p>
              <a:p>
                <a:pPr marL="109728" indent="0">
                  <a:buNone/>
                </a:pPr>
                <a:r>
                  <a:rPr lang="en-US" dirty="0"/>
                  <a:t>Base of an Isosceles Triangle - The side opposite the vertex angle. The base of </a:t>
                </a:r>
                <a14:m>
                  <m:oMath xmlns:m="http://schemas.openxmlformats.org/officeDocument/2006/math">
                    <m:r>
                      <a:rPr lang="en-US" i="1"/>
                      <m:t>∆</m:t>
                    </m:r>
                    <m:r>
                      <a:rPr lang="en-US" i="1"/>
                      <m:t>𝐴𝐵𝐶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𝐵𝐶</m:t>
                        </m:r>
                      </m:e>
                    </m:acc>
                  </m:oMath>
                </a14:m>
                <a:r>
                  <a:rPr lang="en-US" dirty="0"/>
                  <a:t>. </a:t>
                </a:r>
              </a:p>
              <a:p>
                <a:pPr marL="109728" indent="0">
                  <a:buNone/>
                </a:pPr>
                <a:r>
                  <a:rPr lang="en-US" dirty="0"/>
                  <a:t> </a:t>
                </a:r>
              </a:p>
              <a:p>
                <a:pPr marL="109728" indent="0">
                  <a:buNone/>
                </a:pPr>
                <a:r>
                  <a:rPr lang="en-US" dirty="0"/>
                  <a:t>Base Angle of an Isosceles Triangle - One of the two angles that have the base of the triangle as a side. In </a:t>
                </a:r>
                <a14:m>
                  <m:oMath xmlns:m="http://schemas.openxmlformats.org/officeDocument/2006/math">
                    <m:r>
                      <a:rPr lang="en-US" i="1"/>
                      <m:t>∆</m:t>
                    </m:r>
                    <m:r>
                      <a:rPr lang="en-US" i="1"/>
                      <m:t>𝐴𝐵𝐶</m:t>
                    </m:r>
                  </m:oMath>
                </a14:m>
                <a:r>
                  <a:rPr lang="en-US" dirty="0"/>
                  <a:t>, ∠</a:t>
                </a:r>
                <a:r>
                  <a:rPr lang="en-US" i="1" dirty="0"/>
                  <a:t>B </a:t>
                </a:r>
                <a:r>
                  <a:rPr lang="en-US" dirty="0"/>
                  <a:t>and ∠</a:t>
                </a:r>
                <a:r>
                  <a:rPr lang="en-US" i="1" dirty="0"/>
                  <a:t>C </a:t>
                </a:r>
                <a:r>
                  <a:rPr lang="en-US" dirty="0"/>
                  <a:t>are base angles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529629"/>
            <a:ext cx="2466975" cy="1328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119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b="1" dirty="0"/>
                  <a:t>Theorem 51-1: Isosceles Triangle Theorem - If a triangle is isosceles, then its base angles are congruent.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∆</m:t>
                    </m:r>
                    <m:r>
                      <a:rPr lang="en-US" b="1" i="1">
                        <a:latin typeface="Cambria Math"/>
                      </a:rPr>
                      <m:t>𝑳𝑴𝑵</m:t>
                    </m:r>
                  </m:oMath>
                </a14:m>
                <a:r>
                  <a:rPr lang="en-US" b="1" dirty="0"/>
                  <a:t> is isosceles. Therefore,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∠</m:t>
                    </m:r>
                    <m:r>
                      <a:rPr lang="en-US" b="1" i="1">
                        <a:latin typeface="Cambria Math"/>
                      </a:rPr>
                      <m:t>𝑴</m:t>
                    </m:r>
                    <m:r>
                      <a:rPr lang="en-US" b="1" i="1">
                        <a:latin typeface="Cambria Math"/>
                      </a:rPr>
                      <m:t>≅∠</m:t>
                    </m:r>
                    <m:r>
                      <a:rPr lang="en-US" b="1" i="1">
                        <a:latin typeface="Cambria Math"/>
                      </a:rPr>
                      <m:t>𝑵</m:t>
                    </m:r>
                  </m:oMath>
                </a14:m>
                <a:r>
                  <a:rPr lang="en-US" b="1" dirty="0"/>
                  <a:t>. </a:t>
                </a:r>
                <a:endParaRPr lang="en-US" dirty="0"/>
              </a:p>
              <a:p>
                <a:pPr marL="109728" indent="0">
                  <a:buNone/>
                </a:pPr>
                <a:r>
                  <a:rPr lang="en-US" dirty="0"/>
                  <a:t> </a:t>
                </a:r>
              </a:p>
              <a:p>
                <a:pPr marL="109728" indent="0">
                  <a:buNone/>
                </a:pPr>
                <a:r>
                  <a:rPr lang="en-US" b="1" u="sng" dirty="0"/>
                  <a:t>Corollary 51-1-1 - If a triangle is equilateral, then it is equiangular. </a:t>
                </a:r>
                <a:endParaRPr lang="en-US" dirty="0"/>
              </a:p>
              <a:p>
                <a:pPr marL="109728" indent="0">
                  <a:buNone/>
                </a:pPr>
                <a:r>
                  <a:rPr lang="en-US" dirty="0"/>
                  <a:t> </a:t>
                </a: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65543"/>
            <a:ext cx="2819400" cy="242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05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109728" indent="0">
                  <a:buNone/>
                </a:pPr>
                <a:r>
                  <a:rPr lang="en-US" dirty="0" smtClean="0"/>
                  <a:t>Prove </a:t>
                </a:r>
                <a:r>
                  <a:rPr lang="en-US" dirty="0"/>
                  <a:t>the Isosceles Triangle Theorem.</a:t>
                </a:r>
              </a:p>
              <a:p>
                <a:pPr marL="109728" indent="0">
                  <a:buNone/>
                </a:pPr>
                <a:r>
                  <a:rPr lang="en-US" dirty="0"/>
                  <a:t>Given: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  <m:r>
                      <a:rPr lang="en-US" i="1">
                        <a:latin typeface="Cambria Math"/>
                      </a:rPr>
                      <m:t>𝐴𝐵𝐶</m:t>
                    </m:r>
                  </m:oMath>
                </a14:m>
                <a:r>
                  <a:rPr lang="en-US" dirty="0"/>
                  <a:t> is an isosceles triangle with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i="1" dirty="0"/>
                  <a:t>.</a:t>
                </a:r>
                <a:endParaRPr lang="en-US" dirty="0"/>
              </a:p>
              <a:p>
                <a:pPr marL="109728" indent="0">
                  <a:buNone/>
                </a:pPr>
                <a:r>
                  <a:rPr lang="en-US" i="1" dirty="0"/>
                  <a:t>D </a:t>
                </a:r>
                <a:r>
                  <a:rPr lang="en-US" dirty="0"/>
                  <a:t>is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</a:p>
              <a:p>
                <a:pPr marL="109728" indent="0">
                  <a:buNone/>
                </a:pPr>
                <a:r>
                  <a:rPr lang="en-US" dirty="0"/>
                  <a:t>Prove: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i="1">
                        <a:latin typeface="Cambria Math"/>
                      </a:rPr>
                      <m:t>𝐵</m:t>
                    </m:r>
                    <m:r>
                      <a:rPr lang="en-US" i="1">
                        <a:latin typeface="Cambria Math"/>
                      </a:rPr>
                      <m:t>≅∠</m:t>
                    </m:r>
                    <m:r>
                      <a:rPr lang="en-US" i="1">
                        <a:latin typeface="Cambria Math"/>
                      </a:rPr>
                      <m:t>𝐶</m:t>
                    </m:r>
                  </m:oMath>
                </a14:m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SOLUTION</a:t>
                </a:r>
                <a:endParaRPr lang="en-US" dirty="0"/>
              </a:p>
              <a:p>
                <a:pPr marL="109728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Statements </a:t>
                </a:r>
                <a:r>
                  <a:rPr lang="en-US" dirty="0"/>
                  <a:t>			</a:t>
                </a:r>
                <a:r>
                  <a:rPr lang="en-US" dirty="0" smtClean="0"/>
                  <a:t>Reasons</a:t>
                </a:r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1</a:t>
                </a:r>
                <a:r>
                  <a:rPr lang="en-US" dirty="0"/>
                  <a:t>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  <m:r>
                      <a:rPr lang="en-US" i="1">
                        <a:latin typeface="Cambria Math"/>
                      </a:rPr>
                      <m:t>𝐴𝐵𝐶</m:t>
                    </m:r>
                  </m:oMath>
                </a14:m>
                <a:r>
                  <a:rPr lang="en-US" dirty="0"/>
                  <a:t> is isosceles 		</a:t>
                </a:r>
                <a:r>
                  <a:rPr lang="en-US" dirty="0" smtClean="0"/>
                  <a:t>1</a:t>
                </a:r>
                <a:r>
                  <a:rPr lang="en-US" dirty="0"/>
                  <a:t>. </a:t>
                </a:r>
                <a:r>
                  <a:rPr lang="en-US" dirty="0"/>
                  <a:t>Given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2</a:t>
                </a:r>
                <a:r>
                  <a:rPr lang="en-US" dirty="0"/>
                  <a:t>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i="1" dirty="0"/>
                  <a:t>			</a:t>
                </a:r>
                <a:r>
                  <a:rPr lang="en-US" dirty="0" smtClean="0"/>
                  <a:t>2</a:t>
                </a:r>
                <a:r>
                  <a:rPr lang="en-US" dirty="0"/>
                  <a:t>. </a:t>
                </a:r>
                <a:r>
                  <a:rPr lang="en-US" dirty="0"/>
                  <a:t>Definition of isosceles triangle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3</a:t>
                </a:r>
                <a:r>
                  <a:rPr lang="en-US" dirty="0"/>
                  <a:t>. </a:t>
                </a:r>
                <a:r>
                  <a:rPr lang="en-US" i="1" dirty="0"/>
                  <a:t>BD </a:t>
                </a:r>
                <a:r>
                  <a:rPr lang="en-US" dirty="0"/>
                  <a:t>= </a:t>
                </a:r>
                <a:r>
                  <a:rPr lang="en-US" i="1" dirty="0"/>
                  <a:t>CD 			</a:t>
                </a:r>
                <a:r>
                  <a:rPr lang="en-US" dirty="0" smtClean="0"/>
                  <a:t>3</a:t>
                </a:r>
                <a:r>
                  <a:rPr lang="en-US" dirty="0"/>
                  <a:t>. </a:t>
                </a:r>
                <a:r>
                  <a:rPr lang="en-US" dirty="0"/>
                  <a:t>Definition of midpoint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4</a:t>
                </a:r>
                <a:r>
                  <a:rPr lang="en-US" dirty="0"/>
                  <a:t>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𝐵𝐷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dirty="0"/>
                  <a:t>			</a:t>
                </a:r>
                <a:r>
                  <a:rPr lang="en-US" dirty="0" smtClean="0"/>
                  <a:t>4</a:t>
                </a:r>
                <a:r>
                  <a:rPr lang="en-US" dirty="0"/>
                  <a:t>. </a:t>
                </a:r>
                <a:r>
                  <a:rPr lang="en-US" dirty="0"/>
                  <a:t>Definition of congruent segments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5</a:t>
                </a:r>
                <a:r>
                  <a:rPr lang="en-US" dirty="0"/>
                  <a:t>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𝐴𝐷</m:t>
                        </m:r>
                      </m:e>
                    </m:acc>
                    <m:r>
                      <a:rPr lang="en-US" i="1" smtClean="0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dirty="0"/>
                  <a:t>			</a:t>
                </a:r>
                <a:r>
                  <a:rPr lang="en-US" dirty="0" smtClean="0"/>
                  <a:t>5</a:t>
                </a:r>
                <a:r>
                  <a:rPr lang="en-US" dirty="0"/>
                  <a:t>. </a:t>
                </a:r>
                <a:r>
                  <a:rPr lang="en-US" dirty="0"/>
                  <a:t>Reflexive Property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6</a:t>
                </a:r>
                <a:r>
                  <a:rPr lang="en-US" dirty="0"/>
                  <a:t>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  <m:r>
                      <a:rPr lang="en-US" i="1">
                        <a:latin typeface="Cambria Math"/>
                      </a:rPr>
                      <m:t>𝐴𝐵𝐷</m:t>
                    </m:r>
                    <m:r>
                      <a:rPr lang="en-US" i="1">
                        <a:latin typeface="Cambria Math"/>
                      </a:rPr>
                      <m:t>≅∆</m:t>
                    </m:r>
                    <m:r>
                      <a:rPr lang="en-US" i="1">
                        <a:latin typeface="Cambria Math"/>
                      </a:rPr>
                      <m:t>𝐴𝐶𝐷</m:t>
                    </m:r>
                  </m:oMath>
                </a14:m>
                <a:r>
                  <a:rPr lang="en-US" dirty="0"/>
                  <a:t> 		</a:t>
                </a:r>
                <a:r>
                  <a:rPr lang="en-US" dirty="0" smtClean="0"/>
                  <a:t>6</a:t>
                </a:r>
                <a:r>
                  <a:rPr lang="en-US" dirty="0"/>
                  <a:t>. </a:t>
                </a:r>
                <a:r>
                  <a:rPr lang="en-US" dirty="0"/>
                  <a:t>SSS Triangle Congruence Postulate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7</a:t>
                </a:r>
                <a:r>
                  <a:rPr lang="en-US" dirty="0"/>
                  <a:t>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i="1">
                        <a:latin typeface="Cambria Math"/>
                      </a:rPr>
                      <m:t>𝐵</m:t>
                    </m:r>
                    <m:r>
                      <a:rPr lang="en-US" i="1">
                        <a:latin typeface="Cambria Math"/>
                      </a:rPr>
                      <m:t>≅∠</m:t>
                    </m:r>
                    <m:r>
                      <a:rPr lang="en-US" i="1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/>
                  <a:t> 		</a:t>
                </a:r>
                <a:r>
                  <a:rPr lang="en-US" dirty="0" smtClean="0"/>
                  <a:t>	7</a:t>
                </a:r>
                <a:r>
                  <a:rPr lang="en-US" dirty="0"/>
                  <a:t>. </a:t>
                </a:r>
                <a:r>
                  <a:rPr lang="en-US" dirty="0" smtClean="0"/>
                  <a:t>CPCTC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1 Proving the Isosceles Triangle </a:t>
            </a:r>
            <a:r>
              <a:rPr lang="en-US" dirty="0" smtClean="0"/>
              <a:t>Theorem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972050"/>
            <a:ext cx="18859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69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/>
              <a:t>Theorem 51-2: Converse of the Isosceles Triangle Theorem - If two angles of a triangle are congruent, then the sides opposite those angles are also congruent.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indent="0">
              <a:buNone/>
            </a:pPr>
            <a:r>
              <a:rPr lang="en-US" b="1" u="sng" dirty="0"/>
              <a:t>Corollary 51-2-1 - If a triangle is equiangular, then it is equilateral</a:t>
            </a:r>
            <a:r>
              <a:rPr lang="en-US" b="1" u="sng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4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109728" indent="0">
                  <a:buNone/>
                </a:pPr>
                <a:r>
                  <a:rPr lang="en-US" dirty="0" smtClean="0"/>
                  <a:t>a</a:t>
                </a:r>
                <a:r>
                  <a:rPr lang="en-US" dirty="0"/>
                  <a:t>. </a:t>
                </a:r>
                <a:r>
                  <a:rPr lang="en-US" dirty="0"/>
                  <a:t>Triangle </a:t>
                </a:r>
                <a:r>
                  <a:rPr lang="en-US" i="1" dirty="0"/>
                  <a:t>DEF </a:t>
                </a:r>
                <a:r>
                  <a:rPr lang="en-US" dirty="0"/>
                  <a:t>is isosceles, and its vertex angle is at </a:t>
                </a:r>
                <a:r>
                  <a:rPr lang="en-US" i="1" dirty="0"/>
                  <a:t>E</a:t>
                </a:r>
                <a:r>
                  <a:rPr lang="en-US" dirty="0"/>
                  <a:t>. If </a:t>
                </a:r>
                <a:r>
                  <a:rPr lang="en-US" dirty="0" err="1"/>
                  <a:t>m∠</a:t>
                </a:r>
                <a:r>
                  <a:rPr lang="en-US" i="1" dirty="0" err="1"/>
                  <a:t>D</a:t>
                </a:r>
                <a:r>
                  <a:rPr lang="en-US" i="1" dirty="0"/>
                  <a:t> </a:t>
                </a:r>
                <a:r>
                  <a:rPr lang="en-US" dirty="0"/>
                  <a:t>= 36°, determine </a:t>
                </a:r>
                <a:r>
                  <a:rPr lang="en-US" dirty="0" err="1"/>
                  <a:t>m∠</a:t>
                </a:r>
                <a:r>
                  <a:rPr lang="en-US" i="1" dirty="0" err="1"/>
                  <a:t>E</a:t>
                </a:r>
                <a:r>
                  <a:rPr lang="en-US" i="1" dirty="0"/>
                  <a:t> </a:t>
                </a:r>
                <a:r>
                  <a:rPr lang="en-US" dirty="0"/>
                  <a:t>and </a:t>
                </a:r>
                <a:r>
                  <a:rPr lang="en-US" dirty="0" err="1"/>
                  <a:t>m∠</a:t>
                </a:r>
                <a:r>
                  <a:rPr lang="en-US" i="1" dirty="0" err="1"/>
                  <a:t>F</a:t>
                </a:r>
                <a:r>
                  <a:rPr lang="en-US" dirty="0"/>
                  <a:t>.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SOLUTION</a:t>
                </a:r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The </a:t>
                </a:r>
                <a:r>
                  <a:rPr lang="en-US" dirty="0"/>
                  <a:t>base angles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  <m:r>
                      <a:rPr lang="en-US" i="1">
                        <a:latin typeface="Cambria Math"/>
                      </a:rPr>
                      <m:t>𝐷𝐸𝐹</m:t>
                    </m:r>
                  </m:oMath>
                </a14:m>
                <a:r>
                  <a:rPr lang="en-US" dirty="0"/>
                  <a:t> ∠</a:t>
                </a:r>
                <a:r>
                  <a:rPr lang="en-US" i="1" dirty="0"/>
                  <a:t>D </a:t>
                </a:r>
                <a:r>
                  <a:rPr lang="en-US" dirty="0"/>
                  <a:t>and ∠</a:t>
                </a:r>
                <a:r>
                  <a:rPr lang="en-US" i="1" dirty="0"/>
                  <a:t>E</a:t>
                </a:r>
                <a:r>
                  <a:rPr lang="en-US" dirty="0"/>
                  <a:t>, so by the Isosceles Triangle Theorem,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i="1">
                        <a:latin typeface="Cambria Math"/>
                      </a:rPr>
                      <m:t>𝐷</m:t>
                    </m:r>
                    <m:r>
                      <a:rPr lang="en-US" i="1">
                        <a:latin typeface="Cambria Math"/>
                      </a:rPr>
                      <m:t>≅∠</m:t>
                    </m:r>
                    <m:r>
                      <a:rPr lang="en-US" i="1">
                        <a:latin typeface="Cambria Math"/>
                      </a:rPr>
                      <m:t>𝐹</m:t>
                    </m:r>
                  </m:oMath>
                </a14:m>
                <a:r>
                  <a:rPr lang="en-US" dirty="0"/>
                  <a:t>. By the definition of congruent angles, </a:t>
                </a:r>
                <a:r>
                  <a:rPr lang="en-US" dirty="0" err="1"/>
                  <a:t>m∠</a:t>
                </a:r>
                <a:r>
                  <a:rPr lang="en-US" i="1" dirty="0" err="1"/>
                  <a:t>F</a:t>
                </a:r>
                <a:r>
                  <a:rPr lang="en-US" i="1" dirty="0"/>
                  <a:t> </a:t>
                </a:r>
                <a:r>
                  <a:rPr lang="en-US" dirty="0"/>
                  <a:t>= </a:t>
                </a:r>
                <a:r>
                  <a:rPr lang="en-US" dirty="0" err="1"/>
                  <a:t>m∠</a:t>
                </a:r>
                <a:r>
                  <a:rPr lang="en-US" i="1" dirty="0" err="1"/>
                  <a:t>D</a:t>
                </a:r>
                <a:r>
                  <a:rPr lang="en-US" dirty="0"/>
                  <a:t>, so they each measure 36°. Therefore,</a:t>
                </a:r>
              </a:p>
              <a:p>
                <a:pPr marL="109728" indent="0">
                  <a:buNone/>
                </a:pPr>
                <a:r>
                  <a:rPr lang="en-US" dirty="0" err="1" smtClean="0"/>
                  <a:t>m</a:t>
                </a:r>
                <a:r>
                  <a:rPr lang="en-US" dirty="0" err="1"/>
                  <a:t>∠</a:t>
                </a:r>
                <a:r>
                  <a:rPr lang="en-US" i="1" dirty="0" err="1"/>
                  <a:t>D</a:t>
                </a:r>
                <a:r>
                  <a:rPr lang="en-US" i="1" dirty="0"/>
                  <a:t> </a:t>
                </a:r>
                <a:r>
                  <a:rPr lang="en-US" dirty="0"/>
                  <a:t>+ </a:t>
                </a:r>
                <a:r>
                  <a:rPr lang="en-US" dirty="0" err="1"/>
                  <a:t>m∠</a:t>
                </a:r>
                <a:r>
                  <a:rPr lang="en-US" i="1" dirty="0" err="1"/>
                  <a:t>E</a:t>
                </a:r>
                <a:r>
                  <a:rPr lang="en-US" i="1" dirty="0"/>
                  <a:t> </a:t>
                </a:r>
                <a:r>
                  <a:rPr lang="en-US" dirty="0"/>
                  <a:t>+ </a:t>
                </a:r>
                <a:r>
                  <a:rPr lang="en-US" dirty="0" err="1"/>
                  <a:t>m∠</a:t>
                </a:r>
                <a:r>
                  <a:rPr lang="en-US" i="1" dirty="0" err="1"/>
                  <a:t>F</a:t>
                </a:r>
                <a:r>
                  <a:rPr lang="en-US" i="1" dirty="0"/>
                  <a:t> </a:t>
                </a:r>
                <a:r>
                  <a:rPr lang="en-US" dirty="0"/>
                  <a:t>= 180° </a:t>
                </a:r>
                <a:r>
                  <a:rPr lang="en-US" dirty="0" smtClean="0"/>
                  <a:t>		TAST</a:t>
                </a:r>
                <a:r>
                  <a:rPr lang="en-US" dirty="0"/>
                  <a:t>		</a:t>
                </a:r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36</a:t>
                </a:r>
                <a:r>
                  <a:rPr lang="en-US" dirty="0"/>
                  <a:t>° + </a:t>
                </a:r>
                <a:r>
                  <a:rPr lang="en-US" dirty="0" err="1"/>
                  <a:t>m∠</a:t>
                </a:r>
                <a:r>
                  <a:rPr lang="en-US" i="1" dirty="0" err="1"/>
                  <a:t>E</a:t>
                </a:r>
                <a:r>
                  <a:rPr lang="en-US" i="1" dirty="0"/>
                  <a:t> </a:t>
                </a:r>
                <a:r>
                  <a:rPr lang="en-US" dirty="0"/>
                  <a:t>+ 36° = 180° 		</a:t>
                </a:r>
                <a:r>
                  <a:rPr lang="en-US" dirty="0" smtClean="0"/>
                  <a:t>Substitute</a:t>
                </a:r>
                <a:endParaRPr lang="en-US" dirty="0"/>
              </a:p>
              <a:p>
                <a:pPr marL="109728" indent="0">
                  <a:buNone/>
                </a:pPr>
                <a:r>
                  <a:rPr lang="en-US" dirty="0" err="1" smtClean="0"/>
                  <a:t>m</a:t>
                </a:r>
                <a:r>
                  <a:rPr lang="en-US" dirty="0" err="1"/>
                  <a:t>∠</a:t>
                </a:r>
                <a:r>
                  <a:rPr lang="en-US" i="1" dirty="0" err="1"/>
                  <a:t>E</a:t>
                </a:r>
                <a:r>
                  <a:rPr lang="en-US" i="1" dirty="0"/>
                  <a:t> </a:t>
                </a:r>
                <a:r>
                  <a:rPr lang="en-US" dirty="0"/>
                  <a:t>= 108° 				</a:t>
                </a:r>
                <a:r>
                  <a:rPr lang="en-US" dirty="0" smtClean="0"/>
                  <a:t>Solve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943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2 Using the Isosceles Triangle Theorem and Its </a:t>
            </a:r>
            <a:r>
              <a:rPr lang="en-US" dirty="0" smtClean="0"/>
              <a:t>Converse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22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109728" indent="0">
                  <a:buNone/>
                </a:pPr>
                <a:r>
                  <a:rPr lang="en-US" dirty="0" smtClean="0"/>
                  <a:t>b</a:t>
                </a:r>
                <a:r>
                  <a:rPr lang="en-US" dirty="0"/>
                  <a:t>. </a:t>
                </a:r>
                <a:r>
                  <a:rPr lang="en-US" dirty="0"/>
                  <a:t>The perimeter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∆</m:t>
                    </m:r>
                    <m:r>
                      <a:rPr lang="en-US" i="1">
                        <a:latin typeface="Cambria Math"/>
                      </a:rPr>
                      <m:t>𝐺𝐻𝐽</m:t>
                    </m:r>
                  </m:oMath>
                </a14:m>
                <a:r>
                  <a:rPr lang="en-US" dirty="0"/>
                  <a:t> is 12 inches,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  <m:r>
                      <a:rPr lang="en-US" i="1">
                        <a:latin typeface="Cambria Math"/>
                      </a:rPr>
                      <m:t>𝐺</m:t>
                    </m:r>
                    <m:r>
                      <a:rPr lang="en-US" i="1">
                        <a:latin typeface="Cambria Math"/>
                      </a:rPr>
                      <m:t>≅∠</m:t>
                    </m:r>
                    <m:r>
                      <a:rPr lang="en-US" i="1">
                        <a:latin typeface="Cambria Math"/>
                      </a:rPr>
                      <m:t>𝐻</m:t>
                    </m:r>
                  </m:oMath>
                </a14:m>
                <a:r>
                  <a:rPr lang="en-US" dirty="0"/>
                  <a:t>. If </a:t>
                </a:r>
                <a:r>
                  <a:rPr lang="en-US" i="1" dirty="0"/>
                  <a:t>GH </a:t>
                </a:r>
                <a:r>
                  <a:rPr lang="en-US" dirty="0"/>
                  <a:t>= 5 inches, find </a:t>
                </a:r>
                <a:r>
                  <a:rPr lang="en-US" i="1" dirty="0"/>
                  <a:t>GJ</a:t>
                </a:r>
                <a:r>
                  <a:rPr lang="en-US" dirty="0"/>
                  <a:t>.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SOLUTION</a:t>
                </a:r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By </a:t>
                </a:r>
                <a:r>
                  <a:rPr lang="en-US" dirty="0"/>
                  <a:t>the Converse of the Isosceles Triangle Theorem,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𝐺𝐽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𝐻𝐽</m:t>
                        </m:r>
                      </m:e>
                    </m:acc>
                  </m:oMath>
                </a14:m>
                <a:r>
                  <a:rPr lang="en-US" dirty="0"/>
                  <a:t>. Since the perimeter is 8 inches and </a:t>
                </a:r>
                <a:r>
                  <a:rPr lang="en-US" i="1" dirty="0"/>
                  <a:t>GH </a:t>
                </a:r>
                <a:r>
                  <a:rPr lang="en-US" dirty="0"/>
                  <a:t>= 5 inches,</a:t>
                </a:r>
              </a:p>
              <a:p>
                <a:pPr marL="109728" indent="0">
                  <a:buNone/>
                </a:pPr>
                <a:r>
                  <a:rPr lang="en-US" i="1" dirty="0" smtClean="0"/>
                  <a:t>P </a:t>
                </a:r>
                <a:r>
                  <a:rPr lang="en-US" dirty="0"/>
                  <a:t>= </a:t>
                </a:r>
                <a:r>
                  <a:rPr lang="en-US" i="1" dirty="0"/>
                  <a:t>GH </a:t>
                </a:r>
                <a:r>
                  <a:rPr lang="en-US" dirty="0"/>
                  <a:t>+ </a:t>
                </a:r>
                <a:r>
                  <a:rPr lang="en-US" i="1" dirty="0"/>
                  <a:t>HJ </a:t>
                </a:r>
                <a:r>
                  <a:rPr lang="en-US" dirty="0"/>
                  <a:t>+ </a:t>
                </a:r>
                <a:r>
                  <a:rPr lang="en-US" i="1" dirty="0"/>
                  <a:t>GJ 		</a:t>
                </a:r>
                <a:r>
                  <a:rPr lang="en-US" dirty="0" smtClean="0"/>
                  <a:t>Formula </a:t>
                </a:r>
                <a:r>
                  <a:rPr lang="en-US" dirty="0"/>
                  <a:t>for perimeter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12 </a:t>
                </a:r>
                <a:r>
                  <a:rPr lang="en-US" dirty="0"/>
                  <a:t>= 5 + </a:t>
                </a:r>
                <a:r>
                  <a:rPr lang="en-US" i="1" dirty="0"/>
                  <a:t>HJ </a:t>
                </a:r>
                <a:r>
                  <a:rPr lang="en-US" dirty="0"/>
                  <a:t>+ </a:t>
                </a:r>
                <a:r>
                  <a:rPr lang="en-US" i="1" dirty="0"/>
                  <a:t>GJ 		</a:t>
                </a:r>
                <a:r>
                  <a:rPr lang="en-US" dirty="0" smtClean="0"/>
                  <a:t>Substitute</a:t>
                </a:r>
                <a:r>
                  <a:rPr lang="en-US" dirty="0"/>
                  <a:t>.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12 </a:t>
                </a:r>
                <a:r>
                  <a:rPr lang="en-US" dirty="0"/>
                  <a:t>= 5 + </a:t>
                </a:r>
                <a:r>
                  <a:rPr lang="en-US" i="1" dirty="0"/>
                  <a:t>GJ </a:t>
                </a:r>
                <a:r>
                  <a:rPr lang="en-US" dirty="0"/>
                  <a:t>+ </a:t>
                </a:r>
                <a:r>
                  <a:rPr lang="en-US" i="1" dirty="0"/>
                  <a:t>GJ 		</a:t>
                </a:r>
                <a:r>
                  <a:rPr lang="en-US" dirty="0" err="1" smtClean="0"/>
                  <a:t>Def</a:t>
                </a:r>
                <a:r>
                  <a:rPr lang="en-US" dirty="0" smtClean="0"/>
                  <a:t> </a:t>
                </a:r>
                <a:r>
                  <a:rPr lang="en-US" dirty="0"/>
                  <a:t>of </a:t>
                </a:r>
                <a:r>
                  <a:rPr lang="en-US" dirty="0" err="1" smtClean="0"/>
                  <a:t>cong</a:t>
                </a:r>
                <a:r>
                  <a:rPr lang="en-US" dirty="0" smtClean="0"/>
                  <a:t> </a:t>
                </a:r>
                <a:r>
                  <a:rPr lang="en-US" dirty="0"/>
                  <a:t>segments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12 </a:t>
                </a:r>
                <a:r>
                  <a:rPr lang="en-US" dirty="0"/>
                  <a:t>= 5 + 2</a:t>
                </a:r>
                <a:r>
                  <a:rPr lang="en-US" i="1" dirty="0"/>
                  <a:t>GJ 			</a:t>
                </a:r>
                <a:r>
                  <a:rPr lang="en-US" dirty="0" smtClean="0"/>
                  <a:t>Simplify.</a:t>
                </a:r>
                <a:endParaRPr lang="en-US" i="1" dirty="0"/>
              </a:p>
              <a:p>
                <a:pPr marL="109728" indent="0">
                  <a:buNone/>
                </a:pPr>
                <a:r>
                  <a:rPr lang="en-US" i="1" dirty="0" smtClean="0"/>
                  <a:t>GJ </a:t>
                </a:r>
                <a:r>
                  <a:rPr lang="en-US" dirty="0"/>
                  <a:t>= 3.5 in. 			</a:t>
                </a:r>
                <a:r>
                  <a:rPr lang="en-US" dirty="0" smtClean="0"/>
                  <a:t>Solve.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82" r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2 Using the Isosceles Triangle Theorem and Its </a:t>
            </a:r>
            <a:r>
              <a:rPr lang="en-US" dirty="0" smtClean="0"/>
              <a:t>Converse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86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/>
              <a:t>A </a:t>
            </a:r>
            <a:r>
              <a:rPr lang="en-US" dirty="0"/>
              <a:t>triangle is equiangular and has a perimeter of 22.5 centimeters. </a:t>
            </a:r>
            <a:r>
              <a:rPr lang="en-US" dirty="0"/>
              <a:t>Determine the length of each side.</a:t>
            </a:r>
          </a:p>
          <a:p>
            <a:pPr marL="109728" indent="0">
              <a:buNone/>
            </a:pPr>
            <a:r>
              <a:rPr lang="en-US" dirty="0" smtClean="0"/>
              <a:t>SOLUTION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By Corollary 51-2-1, the triangle is equilateral. Let the length of each side be </a:t>
            </a:r>
            <a:r>
              <a:rPr lang="en-US" i="1" dirty="0"/>
              <a:t>s</a:t>
            </a:r>
            <a:r>
              <a:rPr lang="en-US" dirty="0"/>
              <a:t>. The perimeter is the sum of the three sides.</a:t>
            </a:r>
          </a:p>
          <a:p>
            <a:pPr marL="109728" indent="0">
              <a:buNone/>
            </a:pPr>
            <a:r>
              <a:rPr lang="en-US" i="1" dirty="0" smtClean="0"/>
              <a:t>P </a:t>
            </a:r>
            <a:r>
              <a:rPr lang="en-US" dirty="0"/>
              <a:t>= </a:t>
            </a:r>
            <a:r>
              <a:rPr lang="en-US" i="1" dirty="0"/>
              <a:t>s </a:t>
            </a:r>
            <a:r>
              <a:rPr lang="en-US" dirty="0"/>
              <a:t>+ </a:t>
            </a:r>
            <a:r>
              <a:rPr lang="en-US" i="1" dirty="0"/>
              <a:t>s </a:t>
            </a:r>
            <a:r>
              <a:rPr lang="en-US" dirty="0"/>
              <a:t>+ </a:t>
            </a:r>
            <a:r>
              <a:rPr lang="en-US" i="1" dirty="0"/>
              <a:t>s 		</a:t>
            </a:r>
            <a:r>
              <a:rPr lang="en-US" dirty="0" smtClean="0"/>
              <a:t>Formula </a:t>
            </a:r>
            <a:r>
              <a:rPr lang="en-US" dirty="0"/>
              <a:t>for perimeter</a:t>
            </a:r>
          </a:p>
          <a:p>
            <a:pPr marL="109728" indent="0">
              <a:buNone/>
            </a:pPr>
            <a:r>
              <a:rPr lang="en-US" dirty="0" smtClean="0"/>
              <a:t>22.5 </a:t>
            </a:r>
            <a:r>
              <a:rPr lang="en-US" dirty="0"/>
              <a:t>= 3</a:t>
            </a:r>
            <a:r>
              <a:rPr lang="en-US" i="1" dirty="0"/>
              <a:t>s 			</a:t>
            </a:r>
            <a:r>
              <a:rPr lang="en-US" dirty="0" smtClean="0"/>
              <a:t>Substitute </a:t>
            </a:r>
            <a:r>
              <a:rPr lang="en-US" dirty="0"/>
              <a:t>and simplify.</a:t>
            </a:r>
          </a:p>
          <a:p>
            <a:pPr marL="109728" indent="0">
              <a:buNone/>
            </a:pPr>
            <a:r>
              <a:rPr lang="en-US" i="1" dirty="0" smtClean="0"/>
              <a:t>s </a:t>
            </a:r>
            <a:r>
              <a:rPr lang="en-US" dirty="0"/>
              <a:t>= 7.5 cm 		</a:t>
            </a:r>
            <a:r>
              <a:rPr lang="en-US" dirty="0" smtClean="0"/>
              <a:t>Solve.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3 Using Relationships in Equilateral </a:t>
            </a:r>
            <a:r>
              <a:rPr lang="en-US" dirty="0" smtClean="0"/>
              <a:t>Triangles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9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109728" indent="0">
                  <a:buNone/>
                </a:pPr>
                <a:r>
                  <a:rPr lang="en-US" b="1" dirty="0"/>
                  <a:t>Theorem 51-3 - If a line bisects the vertex angle of an isosceles triangle, then it is the perpendicular bisector of the base.</a:t>
                </a:r>
                <a:endParaRPr lang="en-US" dirty="0"/>
              </a:p>
              <a:p>
                <a:pPr marL="109728" indent="0">
                  <a:buNone/>
                </a:pPr>
                <a:r>
                  <a:rPr lang="en-US" dirty="0"/>
                  <a:t> </a:t>
                </a:r>
              </a:p>
              <a:p>
                <a:pPr marL="109728" indent="0">
                  <a:buNone/>
                </a:pPr>
                <a:r>
                  <a:rPr lang="en-US" b="1" dirty="0"/>
                  <a:t> </a:t>
                </a:r>
                <a:endParaRPr lang="en-US" dirty="0"/>
              </a:p>
              <a:p>
                <a:pPr marL="109728" indent="0">
                  <a:buNone/>
                </a:pPr>
                <a:r>
                  <a:rPr lang="en-US" b="1" dirty="0"/>
                  <a:t>Theorem 51-4 - If a line is the perpendicular bisector of the base of an isosceles triangle, then it bisects the vertex angle.</a:t>
                </a:r>
                <a:endParaRPr lang="en-US" dirty="0"/>
              </a:p>
              <a:p>
                <a:pPr marL="109728" indent="0">
                  <a:buNone/>
                </a:pPr>
                <a:r>
                  <a:rPr lang="en-US" dirty="0"/>
                  <a:t> </a:t>
                </a:r>
              </a:p>
              <a:p>
                <a:pPr marL="109728" indent="0">
                  <a:buNone/>
                </a:pPr>
                <a:r>
                  <a:rPr lang="en-US" dirty="0"/>
                  <a:t>The diagram illustrates both of these theorems. The altitude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𝑇𝑈</m:t>
                        </m:r>
                      </m:e>
                    </m:acc>
                  </m:oMath>
                </a14:m>
                <a:r>
                  <a:rPr lang="en-US" dirty="0"/>
                  <a:t> bisects the vertex angle and is a perpendicular bisector of the base of the triangle</a:t>
                </a:r>
                <a:r>
                  <a:rPr lang="en-US" dirty="0" smtClean="0"/>
                  <a:t>.</a:t>
                </a:r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291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198599"/>
            <a:ext cx="1447800" cy="1659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474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1603</TotalTime>
  <Words>843</Words>
  <Application>Microsoft Office PowerPoint</Application>
  <PresentationFormat>On-screen Show (4:3)</PresentationFormat>
  <Paragraphs>132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Lesson 51</vt:lpstr>
      <vt:lpstr>PowerPoint Presentation</vt:lpstr>
      <vt:lpstr>PowerPoint Presentation</vt:lpstr>
      <vt:lpstr>Example 1 Proving the Isosceles Triangle Theorem</vt:lpstr>
      <vt:lpstr>PowerPoint Presentation</vt:lpstr>
      <vt:lpstr>Example 2 Using the Isosceles Triangle Theorem and Its Converse</vt:lpstr>
      <vt:lpstr>Example 2 Using the Isosceles Triangle Theorem and Its Converse</vt:lpstr>
      <vt:lpstr>Example 3 Using Relationships in Equilateral Triangles</vt:lpstr>
      <vt:lpstr>PowerPoint Presentation</vt:lpstr>
      <vt:lpstr>Example 4 Proving Theorems 51-3 and 51-4</vt:lpstr>
      <vt:lpstr>Example 4 Proving Theorems 51-3 and 51-4</vt:lpstr>
      <vt:lpstr>Example 5 Application: Infrastructure</vt:lpstr>
      <vt:lpstr>Example 5 Application: Infrastructure</vt:lpstr>
      <vt:lpstr>You Try!!!!</vt:lpstr>
      <vt:lpstr>You Try!!!!</vt:lpstr>
      <vt:lpstr>You Try!!!!</vt:lpstr>
      <vt:lpstr>Assignment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5</dc:title>
  <dc:creator>Peter Heintz</dc:creator>
  <cp:lastModifiedBy>Peter Heintz</cp:lastModifiedBy>
  <cp:revision>186</cp:revision>
  <dcterms:created xsi:type="dcterms:W3CDTF">2014-08-10T19:53:50Z</dcterms:created>
  <dcterms:modified xsi:type="dcterms:W3CDTF">2015-01-21T05:25:31Z</dcterms:modified>
</cp:coreProperties>
</file>