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729" r:id="rId3"/>
    <p:sldId id="730" r:id="rId4"/>
    <p:sldId id="737" r:id="rId5"/>
    <p:sldId id="738" r:id="rId6"/>
    <p:sldId id="731" r:id="rId7"/>
    <p:sldId id="732" r:id="rId8"/>
    <p:sldId id="739" r:id="rId9"/>
    <p:sldId id="740" r:id="rId10"/>
    <p:sldId id="741" r:id="rId11"/>
    <p:sldId id="742" r:id="rId12"/>
    <p:sldId id="743" r:id="rId13"/>
    <p:sldId id="733" r:id="rId14"/>
    <p:sldId id="734" r:id="rId15"/>
    <p:sldId id="735" r:id="rId16"/>
    <p:sldId id="736" r:id="rId17"/>
    <p:sldId id="30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24" autoAdjust="0"/>
    <p:restoredTop sz="94660"/>
  </p:normalViewPr>
  <p:slideViewPr>
    <p:cSldViewPr>
      <p:cViewPr varScale="1">
        <p:scale>
          <a:sx n="106" d="100"/>
          <a:sy n="106" d="100"/>
        </p:scale>
        <p:origin x="-122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D220B4-A21C-483A-9353-386202FD322E}" type="datetimeFigureOut">
              <a:rPr lang="en-US" smtClean="0"/>
              <a:t>12/1/2015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E8248A-C3F8-4AE6-9B01-53D45EE17A2C}" type="slidenum">
              <a:rPr lang="en-US" smtClean="0"/>
              <a:t>‹#›</a:t>
            </a:fld>
            <a:endParaRPr lang="en-US"/>
          </a:p>
        </p:txBody>
      </p:sp>
    </p:spTree>
    <p:extLst>
      <p:ext uri="{BB962C8B-B14F-4D97-AF65-F5344CB8AC3E}">
        <p14:creationId xmlns:p14="http://schemas.microsoft.com/office/powerpoint/2010/main" val="289901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E21A7CE-2285-440C-9B74-754697968170}" type="datetimeFigureOut">
              <a:rPr lang="en-US" smtClean="0"/>
              <a:t>12/1/2015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BC31244-C6C4-43B8-8CF7-61C809F0C5CD}"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21A7CE-2285-440C-9B74-754697968170}" type="datetimeFigureOut">
              <a:rPr lang="en-US" smtClean="0"/>
              <a:t>12/1/2015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BC31244-C6C4-43B8-8CF7-61C809F0C5C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21A7CE-2285-440C-9B74-754697968170}" type="datetimeFigureOut">
              <a:rPr lang="en-US" smtClean="0"/>
              <a:t>12/1/2015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BC31244-C6C4-43B8-8CF7-61C809F0C5C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21A7CE-2285-440C-9B74-754697968170}" type="datetimeFigureOut">
              <a:rPr lang="en-US" smtClean="0"/>
              <a:t>12/1/2015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BC31244-C6C4-43B8-8CF7-61C809F0C5CD}"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E21A7CE-2285-440C-9B74-754697968170}" type="datetimeFigureOut">
              <a:rPr lang="en-US" smtClean="0"/>
              <a:t>12/1/2015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BC31244-C6C4-43B8-8CF7-61C809F0C5CD}"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E21A7CE-2285-440C-9B74-754697968170}" type="datetimeFigureOut">
              <a:rPr lang="en-US" smtClean="0"/>
              <a:t>12/1/2015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BC31244-C6C4-43B8-8CF7-61C809F0C5CD}"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E21A7CE-2285-440C-9B74-754697968170}" type="datetimeFigureOut">
              <a:rPr lang="en-US" smtClean="0"/>
              <a:t>12/1/2015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5BC31244-C6C4-43B8-8CF7-61C809F0C5C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E21A7CE-2285-440C-9B74-754697968170}" type="datetimeFigureOut">
              <a:rPr lang="en-US" smtClean="0"/>
              <a:t>12/1/2015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5BC31244-C6C4-43B8-8CF7-61C809F0C5CD}"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E21A7CE-2285-440C-9B74-754697968170}" type="datetimeFigureOut">
              <a:rPr lang="en-US" smtClean="0"/>
              <a:t>12/1/2015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5BC31244-C6C4-43B8-8CF7-61C809F0C5C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E21A7CE-2285-440C-9B74-754697968170}" type="datetimeFigureOut">
              <a:rPr lang="en-US" smtClean="0"/>
              <a:t>12/1/2015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BC31244-C6C4-43B8-8CF7-61C809F0C5C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E21A7CE-2285-440C-9B74-754697968170}" type="datetimeFigureOut">
              <a:rPr lang="en-US" smtClean="0"/>
              <a:t>12/1/2015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BC31244-C6C4-43B8-8CF7-61C809F0C5CD}"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E21A7CE-2285-440C-9B74-754697968170}" type="datetimeFigureOut">
              <a:rPr lang="en-US" smtClean="0"/>
              <a:t>12/1/2015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BC31244-C6C4-43B8-8CF7-61C809F0C5C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54</a:t>
            </a:r>
            <a:endParaRPr lang="en-US" dirty="0"/>
          </a:p>
        </p:txBody>
      </p:sp>
      <p:sp>
        <p:nvSpPr>
          <p:cNvPr id="3" name="Subtitle 2"/>
          <p:cNvSpPr>
            <a:spLocks noGrp="1"/>
          </p:cNvSpPr>
          <p:nvPr>
            <p:ph type="subTitle" idx="1"/>
          </p:nvPr>
        </p:nvSpPr>
        <p:spPr/>
        <p:txBody>
          <a:bodyPr/>
          <a:lstStyle/>
          <a:p>
            <a:r>
              <a:rPr lang="en-US" dirty="0" smtClean="0"/>
              <a:t>Representing Solids</a:t>
            </a:r>
            <a:endParaRPr lang="en-US" dirty="0"/>
          </a:p>
        </p:txBody>
      </p:sp>
    </p:spTree>
    <p:extLst>
      <p:ext uri="{BB962C8B-B14F-4D97-AF65-F5344CB8AC3E}">
        <p14:creationId xmlns:p14="http://schemas.microsoft.com/office/powerpoint/2010/main" val="2482718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smtClean="0"/>
              <a:t>Draw </a:t>
            </a:r>
            <a:r>
              <a:rPr lang="en-US" dirty="0"/>
              <a:t>a rectangular prism in two-point perspective in which the vanishing points are above the prism.</a:t>
            </a:r>
          </a:p>
          <a:p>
            <a:pPr marL="109728" indent="0">
              <a:buNone/>
            </a:pPr>
            <a:r>
              <a:rPr lang="en-US" dirty="0" smtClean="0"/>
              <a:t>SOLUTION</a:t>
            </a:r>
            <a:endParaRPr lang="en-US" dirty="0"/>
          </a:p>
          <a:p>
            <a:pPr marL="109728" indent="0">
              <a:buNone/>
            </a:pPr>
            <a:r>
              <a:rPr lang="en-US" dirty="0" smtClean="0"/>
              <a:t>Step </a:t>
            </a:r>
            <a:r>
              <a:rPr lang="en-US" dirty="0"/>
              <a:t>4: Draw dashed perspective lines from the segments drawn in Step 3 to each of the vanishing points as shown.  </a:t>
            </a:r>
          </a:p>
        </p:txBody>
      </p:sp>
      <p:sp>
        <p:nvSpPr>
          <p:cNvPr id="3" name="Title 2"/>
          <p:cNvSpPr>
            <a:spLocks noGrp="1"/>
          </p:cNvSpPr>
          <p:nvPr>
            <p:ph type="title"/>
          </p:nvPr>
        </p:nvSpPr>
        <p:spPr/>
        <p:txBody>
          <a:bodyPr>
            <a:normAutofit fontScale="90000"/>
          </a:bodyPr>
          <a:lstStyle/>
          <a:p>
            <a:r>
              <a:rPr lang="en-US" dirty="0"/>
              <a:t>Example 2 Drawing in Two-Point </a:t>
            </a:r>
            <a:r>
              <a:rPr lang="en-US" dirty="0" smtClean="0"/>
              <a:t>Perspective</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9319" y="5425918"/>
            <a:ext cx="3789219" cy="1369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74283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smtClean="0"/>
              <a:t>Draw </a:t>
            </a:r>
            <a:r>
              <a:rPr lang="en-US" dirty="0"/>
              <a:t>a rectangular prism in two-point perspective in which the vanishing points are above the prism.</a:t>
            </a:r>
          </a:p>
          <a:p>
            <a:pPr marL="109728" indent="0">
              <a:buNone/>
            </a:pPr>
            <a:r>
              <a:rPr lang="en-US" dirty="0" smtClean="0"/>
              <a:t>SOLUTION</a:t>
            </a:r>
            <a:endParaRPr lang="en-US" dirty="0"/>
          </a:p>
          <a:p>
            <a:pPr marL="109728" indent="0">
              <a:buNone/>
            </a:pPr>
            <a:r>
              <a:rPr lang="en-US" dirty="0" smtClean="0"/>
              <a:t>Step </a:t>
            </a:r>
            <a:r>
              <a:rPr lang="en-US" dirty="0"/>
              <a:t>5: Draw a dashed vertical line between the two intersections of the perspective lines just drawn. Sketch the segments that make the top of the prism</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a:t>Example 2 Drawing in Two-Point </a:t>
            </a:r>
            <a:r>
              <a:rPr lang="en-US" dirty="0" smtClean="0"/>
              <a:t>Perspective</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9319" y="5408854"/>
            <a:ext cx="3887070" cy="140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74283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smtClean="0"/>
              <a:t>Draw </a:t>
            </a:r>
            <a:r>
              <a:rPr lang="en-US" dirty="0"/>
              <a:t>a rectangular prism in two-point perspective in which the vanishing points are above the prism.</a:t>
            </a:r>
          </a:p>
          <a:p>
            <a:pPr marL="109728" indent="0">
              <a:buNone/>
            </a:pPr>
            <a:r>
              <a:rPr lang="en-US" dirty="0" smtClean="0"/>
              <a:t>SOLUTION</a:t>
            </a:r>
            <a:endParaRPr lang="en-US" dirty="0"/>
          </a:p>
          <a:p>
            <a:pPr marL="109728" indent="0">
              <a:buNone/>
            </a:pPr>
            <a:r>
              <a:rPr lang="en-US" dirty="0" smtClean="0"/>
              <a:t>Step </a:t>
            </a:r>
            <a:r>
              <a:rPr lang="en-US" dirty="0"/>
              <a:t>6: Erase the horizon line and the dashed perspective lines. Keep the dashed lines inside the </a:t>
            </a:r>
            <a:r>
              <a:rPr lang="en-US" dirty="0" smtClean="0"/>
              <a:t>prism </a:t>
            </a:r>
            <a:r>
              <a:rPr lang="en-US" dirty="0"/>
              <a:t>that represent the edges that are hidden.</a:t>
            </a:r>
          </a:p>
          <a:p>
            <a:pPr marL="109728" indent="0">
              <a:buNone/>
            </a:pPr>
            <a:endParaRPr lang="en-US" dirty="0" smtClean="0"/>
          </a:p>
          <a:p>
            <a:pPr marL="109728" indent="0">
              <a:buNone/>
            </a:pPr>
            <a:r>
              <a:rPr lang="en-US" dirty="0" smtClean="0"/>
              <a:t>This </a:t>
            </a:r>
            <a:r>
              <a:rPr lang="en-US" dirty="0"/>
              <a:t>prism is drawn from a two-point perspective</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a:t>Example 2 Drawing in Two-Point </a:t>
            </a:r>
            <a:r>
              <a:rPr lang="en-US" dirty="0" smtClean="0"/>
              <a:t>Perspective</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7005" y="5683871"/>
            <a:ext cx="957842" cy="1174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7428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a:t>An isometric drawing is a way of drawing a three-dimensional figure using isometric dot paper, which has equally spaced dots in a repeating triangular pattern. The drawings can be made by using three axes that intersect to form 120° angles, as shown in the diagram.</a:t>
            </a:r>
          </a:p>
          <a:p>
            <a:pPr marL="109728" indent="0">
              <a:buNone/>
            </a:pPr>
            <a:r>
              <a:rPr lang="en-US" dirty="0"/>
              <a:t> </a:t>
            </a:r>
          </a:p>
        </p:txBody>
      </p:sp>
      <p:sp>
        <p:nvSpPr>
          <p:cNvPr id="3" name="Title 2"/>
          <p:cNvSpPr>
            <a:spLocks noGrp="1"/>
          </p:cNvSpPr>
          <p:nvPr>
            <p:ph type="title"/>
          </p:nvPr>
        </p:nvSpPr>
        <p:spPr/>
        <p:txBody>
          <a:bodyPr/>
          <a:lstStyle/>
          <a:p>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4020589"/>
            <a:ext cx="2562225" cy="2608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1819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smtClean="0"/>
              <a:t>Create </a:t>
            </a:r>
            <a:r>
              <a:rPr lang="en-US" dirty="0"/>
              <a:t>an isometric drawing of a rectangular prism.</a:t>
            </a:r>
          </a:p>
          <a:p>
            <a:pPr marL="109728" indent="0">
              <a:buNone/>
            </a:pPr>
            <a:r>
              <a:rPr lang="en-US" dirty="0" smtClean="0"/>
              <a:t>SOLUTION</a:t>
            </a:r>
            <a:endParaRPr lang="en-US" dirty="0"/>
          </a:p>
          <a:p>
            <a:pPr marL="109728" indent="0">
              <a:buNone/>
            </a:pPr>
            <a:r>
              <a:rPr lang="en-US" dirty="0"/>
              <a:t>Draw the three axes on the isometric dot paper as shown above. Use this vertex as the bottom corner of the prism. Draw the box so that the edges of the prism run parallel to the three axes. Shading the top, front, and side of the prism will add the perception of depth.</a:t>
            </a:r>
          </a:p>
          <a:p>
            <a:pPr marL="109728" indent="0">
              <a:buNone/>
            </a:pPr>
            <a:r>
              <a:rPr lang="en-US" dirty="0"/>
              <a:t> </a:t>
            </a:r>
          </a:p>
        </p:txBody>
      </p:sp>
      <p:sp>
        <p:nvSpPr>
          <p:cNvPr id="3" name="Title 2"/>
          <p:cNvSpPr>
            <a:spLocks noGrp="1"/>
          </p:cNvSpPr>
          <p:nvPr>
            <p:ph type="title"/>
          </p:nvPr>
        </p:nvSpPr>
        <p:spPr/>
        <p:txBody>
          <a:bodyPr>
            <a:normAutofit fontScale="90000"/>
          </a:bodyPr>
          <a:lstStyle/>
          <a:p>
            <a:r>
              <a:rPr lang="en-US" dirty="0"/>
              <a:t>Example 3 Creating Isometric </a:t>
            </a:r>
            <a:r>
              <a:rPr lang="en-US" dirty="0" smtClean="0"/>
              <a:t>Drawings</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7633" y="5181601"/>
            <a:ext cx="186944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915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en-US" dirty="0" smtClean="0"/>
              <a:t>An </a:t>
            </a:r>
            <a:r>
              <a:rPr lang="en-US" dirty="0"/>
              <a:t>architecture firm is planning to construct a rectangular building on a corner lot. The client would like a drawing that shows the building as though someone is looking at it from one edge. Should the drawing be from a one-point or two-point perspective? Make a sketch of what the drawing should look like.</a:t>
            </a:r>
          </a:p>
          <a:p>
            <a:pPr marL="109728" indent="0">
              <a:buNone/>
            </a:pPr>
            <a:r>
              <a:rPr lang="en-US" dirty="0" smtClean="0"/>
              <a:t>SOLUTION </a:t>
            </a:r>
            <a:endParaRPr lang="en-US" dirty="0"/>
          </a:p>
          <a:p>
            <a:pPr marL="109728" indent="0">
              <a:buNone/>
            </a:pPr>
            <a:r>
              <a:rPr lang="en-US" dirty="0"/>
              <a:t>Since the front of the drawing will be an edge of the building, a two-point perspective drawing is appropriate. The diagram shows a completed view of the building</a:t>
            </a:r>
            <a:r>
              <a:rPr lang="en-US" dirty="0" smtClean="0"/>
              <a:t>.</a:t>
            </a:r>
          </a:p>
          <a:p>
            <a:pPr marL="109728" indent="0">
              <a:buNone/>
            </a:pPr>
            <a:endParaRPr lang="en-US" dirty="0" smtClean="0"/>
          </a:p>
          <a:p>
            <a:pPr marL="109728" indent="0">
              <a:buNone/>
            </a:pPr>
            <a:endParaRPr lang="en-US" dirty="0"/>
          </a:p>
          <a:p>
            <a:pPr marL="109728" indent="0">
              <a:buNone/>
            </a:pPr>
            <a:endParaRPr lang="en-US" dirty="0" smtClean="0"/>
          </a:p>
          <a:p>
            <a:pPr marL="109728" indent="0">
              <a:buNone/>
            </a:pPr>
            <a:r>
              <a:rPr lang="en-US" dirty="0"/>
              <a:t> </a:t>
            </a:r>
          </a:p>
        </p:txBody>
      </p:sp>
      <p:sp>
        <p:nvSpPr>
          <p:cNvPr id="3" name="Title 2"/>
          <p:cNvSpPr>
            <a:spLocks noGrp="1"/>
          </p:cNvSpPr>
          <p:nvPr>
            <p:ph type="title"/>
          </p:nvPr>
        </p:nvSpPr>
        <p:spPr/>
        <p:txBody>
          <a:bodyPr>
            <a:normAutofit fontScale="90000"/>
          </a:bodyPr>
          <a:lstStyle/>
          <a:p>
            <a:r>
              <a:rPr lang="en-US" dirty="0"/>
              <a:t>Example 4 Application: </a:t>
            </a:r>
            <a:r>
              <a:rPr lang="en-US" dirty="0" smtClean="0"/>
              <a:t>Drafting</a:t>
            </a:r>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4162028"/>
            <a:ext cx="3362325" cy="2410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941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en-US" dirty="0" err="1" smtClean="0"/>
              <a:t>a.Draw</a:t>
            </a:r>
            <a:r>
              <a:rPr lang="en-US" dirty="0" smtClean="0"/>
              <a:t> </a:t>
            </a:r>
            <a:r>
              <a:rPr lang="en-US" dirty="0"/>
              <a:t>a rectangular prism in one-point perspective in which the vanishing point is to the left of the square.</a:t>
            </a:r>
          </a:p>
          <a:p>
            <a:pPr marL="109728" indent="0">
              <a:buNone/>
            </a:pPr>
            <a:r>
              <a:rPr lang="en-US" dirty="0"/>
              <a:t>  </a:t>
            </a:r>
          </a:p>
          <a:p>
            <a:pPr marL="109728" indent="0">
              <a:buNone/>
            </a:pPr>
            <a:r>
              <a:rPr lang="en-US" dirty="0" err="1"/>
              <a:t>b.Draw</a:t>
            </a:r>
            <a:r>
              <a:rPr lang="en-US" dirty="0"/>
              <a:t> a cube in two-point perspective with the vanishing points and horizon below the vertical line.</a:t>
            </a:r>
          </a:p>
          <a:p>
            <a:pPr marL="109728" indent="0">
              <a:buNone/>
            </a:pPr>
            <a:r>
              <a:rPr lang="en-US" dirty="0"/>
              <a:t> </a:t>
            </a:r>
          </a:p>
          <a:p>
            <a:pPr marL="109728" indent="0">
              <a:buNone/>
            </a:pPr>
            <a:r>
              <a:rPr lang="en-US" dirty="0"/>
              <a:t>c. Make an isometric drawing of a triangular prism.</a:t>
            </a:r>
          </a:p>
          <a:p>
            <a:pPr marL="109728" indent="0">
              <a:buNone/>
            </a:pPr>
            <a:r>
              <a:rPr lang="en-US" dirty="0"/>
              <a:t> </a:t>
            </a:r>
          </a:p>
          <a:p>
            <a:pPr marL="109728" indent="0">
              <a:buNone/>
            </a:pPr>
            <a:r>
              <a:rPr lang="en-US" dirty="0" err="1"/>
              <a:t>d.Drafting</a:t>
            </a:r>
            <a:r>
              <a:rPr lang="en-US" dirty="0"/>
              <a:t> Morgan wants to make a wooden bookshelf with two shelves. The bookshelf will be 1 meter wide, 1 meter deep, and 1.5 meters tall. To decide how much wood to buy, Morgan will draw his plans for the bookshelf. Should the drawing be from a one-point or two-point perspective? Sketch what Morgan’s drawing should look like.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3" name="Title 2"/>
          <p:cNvSpPr>
            <a:spLocks noGrp="1"/>
          </p:cNvSpPr>
          <p:nvPr>
            <p:ph type="title"/>
          </p:nvPr>
        </p:nvSpPr>
        <p:spPr/>
        <p:txBody>
          <a:bodyPr>
            <a:normAutofit/>
          </a:bodyPr>
          <a:lstStyle/>
          <a:p>
            <a:r>
              <a:rPr lang="en-US" dirty="0"/>
              <a:t>You Try</a:t>
            </a:r>
            <a:r>
              <a:rPr lang="en-US" dirty="0" smtClean="0"/>
              <a:t>!!!!</a:t>
            </a:r>
            <a:endParaRPr lang="en-US" dirty="0"/>
          </a:p>
        </p:txBody>
      </p:sp>
    </p:spTree>
    <p:extLst>
      <p:ext uri="{BB962C8B-B14F-4D97-AF65-F5344CB8AC3E}">
        <p14:creationId xmlns:p14="http://schemas.microsoft.com/office/powerpoint/2010/main" val="2447014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a:p>
          <a:p>
            <a:pPr marL="109728" indent="0">
              <a:buNone/>
            </a:pPr>
            <a:r>
              <a:rPr lang="en-US" dirty="0" smtClean="0"/>
              <a:t>Page 358</a:t>
            </a:r>
          </a:p>
          <a:p>
            <a:pPr marL="109728" indent="0">
              <a:buNone/>
            </a:pPr>
            <a:r>
              <a:rPr lang="en-US" dirty="0" smtClean="0"/>
              <a:t>Lesson 54# 1, 2, </a:t>
            </a:r>
            <a:r>
              <a:rPr lang="en-US" dirty="0" smtClean="0"/>
              <a:t>4, 6</a:t>
            </a:r>
            <a:r>
              <a:rPr lang="en-US" dirty="0" smtClean="0"/>
              <a:t>, 8-11, 13, </a:t>
            </a:r>
            <a:r>
              <a:rPr lang="en-US" dirty="0" smtClean="0"/>
              <a:t>15,18,19</a:t>
            </a:r>
            <a:r>
              <a:rPr lang="en-US" dirty="0" smtClean="0"/>
              <a:t>, </a:t>
            </a:r>
            <a:r>
              <a:rPr lang="en-US" dirty="0" smtClean="0"/>
              <a:t>21, </a:t>
            </a:r>
            <a:r>
              <a:rPr lang="en-US" dirty="0" smtClean="0"/>
              <a:t>24</a:t>
            </a:r>
            <a:r>
              <a:rPr lang="en-US" dirty="0" smtClean="0"/>
              <a:t>, </a:t>
            </a:r>
            <a:r>
              <a:rPr lang="en-US" dirty="0" smtClean="0"/>
              <a:t>28</a:t>
            </a:r>
          </a:p>
          <a:p>
            <a:pPr marL="109728" indent="0">
              <a:buNone/>
            </a:pPr>
            <a:r>
              <a:rPr lang="en-US" dirty="0"/>
              <a:t>	</a:t>
            </a:r>
          </a:p>
        </p:txBody>
      </p:sp>
      <p:sp>
        <p:nvSpPr>
          <p:cNvPr id="3" name="Title 2"/>
          <p:cNvSpPr>
            <a:spLocks noGrp="1"/>
          </p:cNvSpPr>
          <p:nvPr>
            <p:ph type="title"/>
          </p:nvPr>
        </p:nvSpPr>
        <p:spPr/>
        <p:txBody>
          <a:bodyPr/>
          <a:lstStyle/>
          <a:p>
            <a:r>
              <a:rPr lang="en-US" dirty="0" smtClean="0"/>
              <a:t>Assignment</a:t>
            </a:r>
            <a:endParaRPr lang="en-US" dirty="0"/>
          </a:p>
        </p:txBody>
      </p:sp>
    </p:spTree>
    <p:extLst>
      <p:ext uri="{BB962C8B-B14F-4D97-AF65-F5344CB8AC3E}">
        <p14:creationId xmlns:p14="http://schemas.microsoft.com/office/powerpoint/2010/main" val="3826912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en-US" dirty="0"/>
              <a:t>Perspective Drawing – A drawing where non-vertical parallel lines appear to meet at a point called a vanishing point. </a:t>
            </a:r>
          </a:p>
          <a:p>
            <a:pPr marL="109728" indent="0">
              <a:buNone/>
            </a:pPr>
            <a:r>
              <a:rPr lang="en-US" dirty="0"/>
              <a:t>Example: If you look straight down a highway, it appears that the edges of the highway eventually come together at a vanishing point, like point </a:t>
            </a:r>
            <a:r>
              <a:rPr lang="en-US" i="1" dirty="0"/>
              <a:t>A </a:t>
            </a:r>
            <a:r>
              <a:rPr lang="en-US" dirty="0"/>
              <a:t>in the diagram. </a:t>
            </a:r>
          </a:p>
          <a:p>
            <a:pPr marL="109728" indent="0">
              <a:buNone/>
            </a:pPr>
            <a:r>
              <a:rPr lang="en-US" dirty="0"/>
              <a:t> </a:t>
            </a:r>
          </a:p>
          <a:p>
            <a:pPr marL="109728" indent="0">
              <a:buNone/>
            </a:pPr>
            <a:r>
              <a:rPr lang="en-US" dirty="0"/>
              <a:t>Horizon - The horizontal line that contains the vanishing point(s) in a perspective drawing. </a:t>
            </a:r>
          </a:p>
          <a:p>
            <a:pPr marL="109728" indent="0">
              <a:buNone/>
            </a:pPr>
            <a:r>
              <a:rPr lang="en-US" dirty="0"/>
              <a:t> </a:t>
            </a:r>
          </a:p>
          <a:p>
            <a:pPr marL="109728" indent="0">
              <a:buNone/>
            </a:pPr>
            <a:r>
              <a:rPr lang="en-US" dirty="0"/>
              <a:t>One-Point Perspective - A drawing with just one vanishing point</a:t>
            </a:r>
            <a:r>
              <a:rPr lang="en-US" dirty="0" smtClean="0"/>
              <a:t>.</a:t>
            </a:r>
          </a:p>
          <a:p>
            <a:pPr marL="109728" indent="0">
              <a:buNone/>
            </a:pPr>
            <a:endParaRPr lang="en-US" dirty="0"/>
          </a:p>
          <a:p>
            <a:pPr marL="109728" indent="0">
              <a:buNone/>
            </a:pPr>
            <a:r>
              <a:rPr lang="en-US" dirty="0" smtClean="0"/>
              <a:t> </a:t>
            </a:r>
            <a:endParaRPr lang="en-US" dirty="0"/>
          </a:p>
        </p:txBody>
      </p:sp>
      <p:sp>
        <p:nvSpPr>
          <p:cNvPr id="3" name="Title 2"/>
          <p:cNvSpPr>
            <a:spLocks noGrp="1"/>
          </p:cNvSpPr>
          <p:nvPr>
            <p:ph type="title"/>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4572000"/>
            <a:ext cx="4657344"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064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smtClean="0"/>
              <a:t>Draw </a:t>
            </a:r>
            <a:r>
              <a:rPr lang="en-US" dirty="0"/>
              <a:t>a rectangular prism in one-point perspective. Use a pencil with an eraser.</a:t>
            </a:r>
          </a:p>
          <a:p>
            <a:pPr marL="109728" indent="0">
              <a:buNone/>
            </a:pPr>
            <a:r>
              <a:rPr lang="en-US" dirty="0" smtClean="0"/>
              <a:t>SOLUTION</a:t>
            </a:r>
            <a:endParaRPr lang="en-US" dirty="0"/>
          </a:p>
          <a:p>
            <a:pPr marL="109728" indent="0">
              <a:buNone/>
            </a:pPr>
            <a:r>
              <a:rPr lang="en-US" dirty="0"/>
              <a:t>Step 1: Draw a square and a horizontal line above it representing the horizon. Mark a vanishing point on the horizon. </a:t>
            </a:r>
          </a:p>
          <a:p>
            <a:pPr marL="109728" indent="0">
              <a:buNone/>
            </a:pPr>
            <a:r>
              <a:rPr lang="en-US" dirty="0" smtClean="0"/>
              <a:t>Step </a:t>
            </a:r>
            <a:r>
              <a:rPr lang="en-US" dirty="0"/>
              <a:t>2: Draw a dashed line from the vanishing point to each of the four corners of the square. </a:t>
            </a:r>
            <a:endParaRPr lang="en-US" dirty="0" smtClean="0"/>
          </a:p>
          <a:p>
            <a:pPr marL="109728" indent="0">
              <a:buNone/>
            </a:pPr>
            <a:endParaRPr lang="en-US" dirty="0" smtClean="0"/>
          </a:p>
          <a:p>
            <a:pPr marL="109728" indent="0">
              <a:buNone/>
            </a:pPr>
            <a:endParaRPr lang="en-US" dirty="0"/>
          </a:p>
          <a:p>
            <a:pPr marL="109728" indent="0">
              <a:buNone/>
            </a:pP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a:t>Example 1 Drawing in One-Point </a:t>
            </a:r>
            <a:r>
              <a:rPr lang="en-US" dirty="0" smtClean="0"/>
              <a:t>Perspective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654783"/>
            <a:ext cx="2992594" cy="2024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167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 calcmode="lin" valueType="num">
                                      <p:cBhvr additive="base">
                                        <p:cTn id="19" dur="500" fill="hold"/>
                                        <p:tgtEl>
                                          <p:spTgt spid="2050"/>
                                        </p:tgtEl>
                                        <p:attrNameLst>
                                          <p:attrName>ppt_x</p:attrName>
                                        </p:attrNameLst>
                                      </p:cBhvr>
                                      <p:tavLst>
                                        <p:tav tm="0">
                                          <p:val>
                                            <p:strVal val="#ppt_x"/>
                                          </p:val>
                                        </p:tav>
                                        <p:tav tm="100000">
                                          <p:val>
                                            <p:strVal val="#ppt_x"/>
                                          </p:val>
                                        </p:tav>
                                      </p:tavLst>
                                    </p:anim>
                                    <p:anim calcmode="lin" valueType="num">
                                      <p:cBhvr additive="base">
                                        <p:cTn id="20"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smtClean="0"/>
              <a:t>Draw </a:t>
            </a:r>
            <a:r>
              <a:rPr lang="en-US" dirty="0"/>
              <a:t>a rectangular prism in one-point perspective. Use a pencil with an eraser.</a:t>
            </a:r>
          </a:p>
          <a:p>
            <a:pPr marL="109728" indent="0">
              <a:buNone/>
            </a:pPr>
            <a:r>
              <a:rPr lang="en-US" dirty="0" smtClean="0"/>
              <a:t>SOLUTION</a:t>
            </a:r>
            <a:endParaRPr lang="en-US" dirty="0"/>
          </a:p>
          <a:p>
            <a:pPr marL="109728" indent="0">
              <a:buNone/>
            </a:pPr>
            <a:r>
              <a:rPr lang="en-US" dirty="0" smtClean="0"/>
              <a:t>Step </a:t>
            </a:r>
            <a:r>
              <a:rPr lang="en-US" dirty="0"/>
              <a:t>3: Using the dashed lines drawn in Step 2, draw the sides of a smaller square</a:t>
            </a:r>
            <a:r>
              <a:rPr lang="en-US" dirty="0" smtClean="0"/>
              <a:t>.</a:t>
            </a:r>
            <a:r>
              <a:rPr lang="en-US" dirty="0"/>
              <a:t> </a:t>
            </a:r>
          </a:p>
        </p:txBody>
      </p:sp>
      <p:sp>
        <p:nvSpPr>
          <p:cNvPr id="3" name="Title 2"/>
          <p:cNvSpPr>
            <a:spLocks noGrp="1"/>
          </p:cNvSpPr>
          <p:nvPr>
            <p:ph type="title"/>
          </p:nvPr>
        </p:nvSpPr>
        <p:spPr/>
        <p:txBody>
          <a:bodyPr>
            <a:normAutofit fontScale="90000"/>
          </a:bodyPr>
          <a:lstStyle/>
          <a:p>
            <a:r>
              <a:rPr lang="en-US" dirty="0"/>
              <a:t>Example 1 Drawing in One-Point </a:t>
            </a:r>
            <a:r>
              <a:rPr lang="en-US" dirty="0" smtClean="0"/>
              <a:t>Perspective</a:t>
            </a:r>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799" y="4724400"/>
            <a:ext cx="2904081" cy="19552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6147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smtClean="0"/>
              <a:t>Draw </a:t>
            </a:r>
            <a:r>
              <a:rPr lang="en-US" dirty="0"/>
              <a:t>a rectangular prism in one-point perspective. Use a pencil with an eraser.</a:t>
            </a:r>
          </a:p>
          <a:p>
            <a:pPr marL="109728" indent="0">
              <a:buNone/>
            </a:pPr>
            <a:r>
              <a:rPr lang="en-US" dirty="0" smtClean="0"/>
              <a:t>SOLUTION</a:t>
            </a:r>
            <a:endParaRPr lang="en-US" dirty="0"/>
          </a:p>
          <a:p>
            <a:pPr marL="109728" indent="0">
              <a:buNone/>
            </a:pPr>
            <a:r>
              <a:rPr lang="en-US" dirty="0" smtClean="0"/>
              <a:t>Step </a:t>
            </a:r>
            <a:r>
              <a:rPr lang="en-US" dirty="0"/>
              <a:t>4: Connect the two squares and erase the reference lines and the horizon that are located behind the prism</a:t>
            </a:r>
            <a:r>
              <a:rPr lang="en-US" dirty="0" smtClean="0"/>
              <a:t>.</a:t>
            </a:r>
            <a:r>
              <a:rPr lang="en-US" dirty="0"/>
              <a:t> </a:t>
            </a:r>
          </a:p>
          <a:p>
            <a:pPr marL="109728" indent="0">
              <a:buNone/>
            </a:pPr>
            <a:r>
              <a:rPr lang="en-US" dirty="0"/>
              <a:t>This prism is drawn from a one-point perspective</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a:t>Example 1 Drawing in One-Point </a:t>
            </a:r>
            <a:r>
              <a:rPr lang="en-US" dirty="0" smtClean="0"/>
              <a:t>Perspective</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5244934"/>
            <a:ext cx="1295400" cy="14346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6147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a:t>A drawing with two vanishing points is said to have two-point perspective. Look at the following example to see how a drawing can be made from a two-point perspective.</a:t>
            </a:r>
          </a:p>
          <a:p>
            <a:pPr marL="109728" indent="0">
              <a:buNone/>
            </a:pPr>
            <a:r>
              <a:rPr lang="en-US" dirty="0"/>
              <a: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30396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r>
              <a:rPr lang="en-US" dirty="0" smtClean="0"/>
              <a:t>Draw </a:t>
            </a:r>
            <a:r>
              <a:rPr lang="en-US" dirty="0"/>
              <a:t>a rectangular prism in two-point perspective in which the vanishing points are above the prism.</a:t>
            </a:r>
          </a:p>
          <a:p>
            <a:pPr marL="109728" indent="0">
              <a:buNone/>
            </a:pPr>
            <a:r>
              <a:rPr lang="en-US" dirty="0" smtClean="0"/>
              <a:t>SOLUTION</a:t>
            </a:r>
            <a:endParaRPr lang="en-US" dirty="0"/>
          </a:p>
          <a:p>
            <a:pPr marL="109728" indent="0">
              <a:buNone/>
            </a:pPr>
            <a:r>
              <a:rPr lang="en-US" dirty="0"/>
              <a:t>Step 1: Draw a horizontal line that represents the horizon. Place two vanishing points on the horizon. Draw a vertical line segment below the horizontal line and between the two vanishing points, representing the front edge of the prism</a:t>
            </a:r>
            <a:r>
              <a:rPr lang="en-US" dirty="0" smtClean="0"/>
              <a:t>.</a:t>
            </a:r>
          </a:p>
          <a:p>
            <a:pPr marL="109728" indent="0">
              <a:buNone/>
            </a:pPr>
            <a:endParaRPr lang="en-US" dirty="0"/>
          </a:p>
          <a:p>
            <a:pPr marL="109728" indent="0">
              <a:buNone/>
            </a:pPr>
            <a:endParaRPr lang="en-US" dirty="0" smtClean="0"/>
          </a:p>
          <a:p>
            <a:pPr marL="109728" indent="0">
              <a:buNone/>
            </a:pPr>
            <a:endParaRPr lang="en-US" dirty="0"/>
          </a:p>
          <a:p>
            <a:pPr marL="109728" indent="0">
              <a:buNone/>
            </a:pP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a:t>Example 2 Drawing in Two-Point </a:t>
            </a:r>
            <a:r>
              <a:rPr lang="en-US" dirty="0" smtClean="0"/>
              <a:t>Perspective</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7855" y="5410200"/>
            <a:ext cx="3691369" cy="13577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6605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smtClean="0"/>
              <a:t>Draw </a:t>
            </a:r>
            <a:r>
              <a:rPr lang="en-US" dirty="0"/>
              <a:t>a rectangular prism in two-point perspective in which the vanishing points are above the prism.</a:t>
            </a:r>
          </a:p>
          <a:p>
            <a:pPr marL="109728" indent="0">
              <a:buNone/>
            </a:pPr>
            <a:r>
              <a:rPr lang="en-US" dirty="0" smtClean="0"/>
              <a:t>SOLUTION</a:t>
            </a:r>
            <a:endParaRPr lang="en-US" dirty="0"/>
          </a:p>
          <a:p>
            <a:pPr marL="109728" indent="0">
              <a:buNone/>
            </a:pPr>
            <a:r>
              <a:rPr lang="en-US" dirty="0" smtClean="0"/>
              <a:t>Step </a:t>
            </a:r>
            <a:r>
              <a:rPr lang="en-US" dirty="0"/>
              <a:t>2: Draw dashed lines from each vanishing point to the top and bottom of the vertical line as shown. </a:t>
            </a:r>
          </a:p>
        </p:txBody>
      </p:sp>
      <p:sp>
        <p:nvSpPr>
          <p:cNvPr id="3" name="Title 2"/>
          <p:cNvSpPr>
            <a:spLocks noGrp="1"/>
          </p:cNvSpPr>
          <p:nvPr>
            <p:ph type="title"/>
          </p:nvPr>
        </p:nvSpPr>
        <p:spPr/>
        <p:txBody>
          <a:bodyPr>
            <a:normAutofit fontScale="90000"/>
          </a:bodyPr>
          <a:lstStyle/>
          <a:p>
            <a:r>
              <a:rPr lang="en-US" dirty="0"/>
              <a:t>Example 2 Drawing in Two-Point </a:t>
            </a:r>
            <a:r>
              <a:rPr lang="en-US" dirty="0" smtClean="0"/>
              <a:t>Perspective</a:t>
            </a:r>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3175" y="5410200"/>
            <a:ext cx="3796146" cy="13856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7428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smtClean="0"/>
              <a:t>Draw </a:t>
            </a:r>
            <a:r>
              <a:rPr lang="en-US" dirty="0"/>
              <a:t>a rectangular prism in two-point perspective in which the vanishing points are above the prism.</a:t>
            </a:r>
          </a:p>
          <a:p>
            <a:pPr marL="109728" indent="0">
              <a:buNone/>
            </a:pPr>
            <a:r>
              <a:rPr lang="en-US" dirty="0" smtClean="0"/>
              <a:t>SOLUTION</a:t>
            </a:r>
            <a:endParaRPr lang="en-US" dirty="0"/>
          </a:p>
          <a:p>
            <a:pPr marL="109728" indent="0">
              <a:buNone/>
            </a:pPr>
            <a:r>
              <a:rPr lang="en-US" dirty="0" smtClean="0"/>
              <a:t>Step </a:t>
            </a:r>
            <a:r>
              <a:rPr lang="en-US" dirty="0"/>
              <a:t>3: Draw vertical segments between the dashed lines from Step 2 as shown and draw segments to connect them to the first segment.</a:t>
            </a:r>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a:t>Example 2 Drawing in Two-Point </a:t>
            </a:r>
            <a:r>
              <a:rPr lang="en-US" dirty="0" smtClean="0"/>
              <a:t>Perspective</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0102" y="5431167"/>
            <a:ext cx="3789219" cy="13646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74283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1781</TotalTime>
  <Words>837</Words>
  <Application>Microsoft Office PowerPoint</Application>
  <PresentationFormat>On-screen Show (4:3)</PresentationFormat>
  <Paragraphs>93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Lesson 54</vt:lpstr>
      <vt:lpstr>PowerPoint Presentation</vt:lpstr>
      <vt:lpstr>Example 1 Drawing in One-Point Perspective</vt:lpstr>
      <vt:lpstr>Example 1 Drawing in One-Point Perspective</vt:lpstr>
      <vt:lpstr>Example 1 Drawing in One-Point Perspective</vt:lpstr>
      <vt:lpstr>PowerPoint Presentation</vt:lpstr>
      <vt:lpstr>Example 2 Drawing in Two-Point Perspective</vt:lpstr>
      <vt:lpstr>Example 2 Drawing in Two-Point Perspective</vt:lpstr>
      <vt:lpstr>Example 2 Drawing in Two-Point Perspective</vt:lpstr>
      <vt:lpstr>Example 2 Drawing in Two-Point Perspective</vt:lpstr>
      <vt:lpstr>Example 2 Drawing in Two-Point Perspective</vt:lpstr>
      <vt:lpstr>Example 2 Drawing in Two-Point Perspective</vt:lpstr>
      <vt:lpstr>PowerPoint Presentation</vt:lpstr>
      <vt:lpstr>Example 3 Creating Isometric Drawings</vt:lpstr>
      <vt:lpstr>Example 4 Application: Drafting</vt:lpstr>
      <vt:lpstr>You Try!!!!</vt:lpstr>
      <vt:lpstr>Assignment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5</dc:title>
  <dc:creator>Peter Heintz</dc:creator>
  <cp:lastModifiedBy>Madeleine Cooney</cp:lastModifiedBy>
  <cp:revision>199</cp:revision>
  <dcterms:created xsi:type="dcterms:W3CDTF">2014-08-10T19:53:50Z</dcterms:created>
  <dcterms:modified xsi:type="dcterms:W3CDTF">2015-12-01T20:21:21Z</dcterms:modified>
</cp:coreProperties>
</file>