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9" r:id="rId3"/>
    <p:sldId id="260" r:id="rId4"/>
    <p:sldId id="261" r:id="rId5"/>
    <p:sldId id="263" r:id="rId6"/>
    <p:sldId id="262"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81" r:id="rId23"/>
    <p:sldId id="279" r:id="rId24"/>
    <p:sldId id="280" r:id="rId25"/>
    <p:sldId id="282" r:id="rId2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464" y="-10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3E21A7CE-2285-440C-9B74-754697968170}" type="datetimeFigureOut">
              <a:rPr lang="en-US" smtClean="0"/>
              <a:t>8/23/2014</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BC31244-C6C4-43B8-8CF7-61C809F0C5CD}" type="slidenum">
              <a:rPr lang="en-US"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E21A7CE-2285-440C-9B74-754697968170}" type="datetimeFigureOut">
              <a:rPr lang="en-US" smtClean="0"/>
              <a:t>8/23/2014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5BC31244-C6C4-43B8-8CF7-61C809F0C5CD}"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E21A7CE-2285-440C-9B74-754697968170}" type="datetimeFigureOut">
              <a:rPr lang="en-US" smtClean="0"/>
              <a:t>8/23/2014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5BC31244-C6C4-43B8-8CF7-61C809F0C5CD}"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E21A7CE-2285-440C-9B74-754697968170}" type="datetimeFigureOut">
              <a:rPr lang="en-US" smtClean="0"/>
              <a:t>8/23/2014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5BC31244-C6C4-43B8-8CF7-61C809F0C5CD}" type="slidenum">
              <a:rPr lang="en-US" smtClean="0"/>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3E21A7CE-2285-440C-9B74-754697968170}" type="datetimeFigureOut">
              <a:rPr lang="en-US" smtClean="0"/>
              <a:t>8/23/2014</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5BC31244-C6C4-43B8-8CF7-61C809F0C5CD}" type="slidenum">
              <a:rPr lang="en-US" smtClean="0"/>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E21A7CE-2285-440C-9B74-754697968170}" type="datetimeFigureOut">
              <a:rPr lang="en-US" smtClean="0"/>
              <a:t>8/23/2014</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5BC31244-C6C4-43B8-8CF7-61C809F0C5CD}" type="slidenum">
              <a:rPr lang="en-US" smtClean="0"/>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3E21A7CE-2285-440C-9B74-754697968170}" type="datetimeFigureOut">
              <a:rPr lang="en-US" smtClean="0"/>
              <a:t>8/23/2014</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5BC31244-C6C4-43B8-8CF7-61C809F0C5CD}"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3E21A7CE-2285-440C-9B74-754697968170}" type="datetimeFigureOut">
              <a:rPr lang="en-US" smtClean="0"/>
              <a:t>8/23/2014</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5BC31244-C6C4-43B8-8CF7-61C809F0C5CD}" type="slidenum">
              <a:rPr lang="en-US" smtClean="0"/>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3E21A7CE-2285-440C-9B74-754697968170}" type="datetimeFigureOut">
              <a:rPr lang="en-US" smtClean="0"/>
              <a:t>8/23/2014</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5BC31244-C6C4-43B8-8CF7-61C809F0C5CD}"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3E21A7CE-2285-440C-9B74-754697968170}" type="datetimeFigureOut">
              <a:rPr lang="en-US" smtClean="0"/>
              <a:t>8/23/2014</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5BC31244-C6C4-43B8-8CF7-61C809F0C5CD}"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3E21A7CE-2285-440C-9B74-754697968170}" type="datetimeFigureOut">
              <a:rPr lang="en-US" smtClean="0"/>
              <a:t>8/23/2014</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BC31244-C6C4-43B8-8CF7-61C809F0C5CD}" type="slidenum">
              <a:rPr lang="en-US" smtClean="0"/>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3E21A7CE-2285-440C-9B74-754697968170}" type="datetimeFigureOut">
              <a:rPr lang="en-US" smtClean="0"/>
              <a:t>8/23/2014</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BC31244-C6C4-43B8-8CF7-61C809F0C5CD}"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12.png"/><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19.png"/><Relationship Id="rId1" Type="http://schemas.openxmlformats.org/officeDocument/2006/relationships/slideLayout" Target="../slideLayouts/slideLayout2.xml"/><Relationship Id="rId4" Type="http://schemas.openxmlformats.org/officeDocument/2006/relationships/image" Target="../media/image10.emf"/></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4.emf"/></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Lesson 5</a:t>
            </a:r>
            <a:endParaRPr lang="en-US" dirty="0"/>
          </a:p>
        </p:txBody>
      </p:sp>
      <p:sp>
        <p:nvSpPr>
          <p:cNvPr id="3" name="Subtitle 2"/>
          <p:cNvSpPr>
            <a:spLocks noGrp="1"/>
          </p:cNvSpPr>
          <p:nvPr>
            <p:ph type="subTitle" idx="1"/>
          </p:nvPr>
        </p:nvSpPr>
        <p:spPr/>
        <p:txBody>
          <a:bodyPr/>
          <a:lstStyle/>
          <a:p>
            <a:r>
              <a:rPr lang="en-US" dirty="0" smtClean="0"/>
              <a:t>More Theorems About Lines and Planes</a:t>
            </a:r>
            <a:endParaRPr lang="en-US" dirty="0"/>
          </a:p>
        </p:txBody>
      </p:sp>
    </p:spTree>
    <p:extLst>
      <p:ext uri="{BB962C8B-B14F-4D97-AF65-F5344CB8AC3E}">
        <p14:creationId xmlns:p14="http://schemas.microsoft.com/office/powerpoint/2010/main" val="24827180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b="1" dirty="0"/>
              <a:t>Theorem 5-3: In a plane, if a line is perpendicular to one of two parallel lines, then it is perpendicular to the other one</a:t>
            </a:r>
            <a:r>
              <a:rPr lang="en-US" b="1" dirty="0" smtClean="0"/>
              <a:t>.</a:t>
            </a:r>
            <a:endParaRPr lang="en-US" dirty="0"/>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42439923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ontent Placeholder 1"/>
              <p:cNvSpPr>
                <a:spLocks noGrp="1"/>
              </p:cNvSpPr>
              <p:nvPr>
                <p:ph idx="1"/>
              </p:nvPr>
            </p:nvSpPr>
            <p:spPr/>
            <p:txBody>
              <a:bodyPr>
                <a:normAutofit/>
              </a:bodyPr>
              <a:lstStyle/>
              <a:p>
                <a:pPr marL="109728" indent="0">
                  <a:buNone/>
                </a:pPr>
                <a:r>
                  <a:rPr lang="en-US" dirty="0" smtClean="0"/>
                  <a:t>In </a:t>
                </a:r>
                <a:r>
                  <a:rPr lang="en-US" dirty="0"/>
                  <a:t>the diagram if </a:t>
                </a:r>
                <a14:m>
                  <m:oMath xmlns:m="http://schemas.openxmlformats.org/officeDocument/2006/math">
                    <m:r>
                      <a:rPr lang="en-US" i="1">
                        <a:latin typeface="Cambria Math"/>
                      </a:rPr>
                      <m:t>𝑝</m:t>
                    </m:r>
                    <m:r>
                      <a:rPr lang="en-US" i="1">
                        <a:latin typeface="Cambria Math"/>
                      </a:rPr>
                      <m:t>∥</m:t>
                    </m:r>
                    <m:r>
                      <a:rPr lang="en-US" i="1">
                        <a:latin typeface="Cambria Math"/>
                      </a:rPr>
                      <m:t>𝑞</m:t>
                    </m:r>
                  </m:oMath>
                </a14:m>
                <a:r>
                  <a:rPr lang="en-US" dirty="0"/>
                  <a:t> and </a:t>
                </a:r>
                <a14:m>
                  <m:oMath xmlns:m="http://schemas.openxmlformats.org/officeDocument/2006/math">
                    <m:r>
                      <a:rPr lang="en-US" i="1">
                        <a:latin typeface="Cambria Math"/>
                      </a:rPr>
                      <m:t>𝑟</m:t>
                    </m:r>
                    <m:r>
                      <a:rPr lang="en-US" i="1">
                        <a:latin typeface="Cambria Math"/>
                      </a:rPr>
                      <m:t>⊥</m:t>
                    </m:r>
                    <m:r>
                      <a:rPr lang="en-US" i="1">
                        <a:latin typeface="Cambria Math"/>
                      </a:rPr>
                      <m:t>𝑞</m:t>
                    </m:r>
                  </m:oMath>
                </a14:m>
                <a:r>
                  <a:rPr lang="en-US" dirty="0"/>
                  <a:t>, then r is also perpendicular to p by Theorem 5-3. </a:t>
                </a:r>
              </a:p>
              <a:p>
                <a:pPr marL="109728" indent="0">
                  <a:buNone/>
                </a:pPr>
                <a:endParaRPr lang="en-US" dirty="0" smtClean="0"/>
              </a:p>
              <a:p>
                <a:pPr marL="109728" indent="0">
                  <a:buNone/>
                </a:pPr>
                <a:r>
                  <a:rPr lang="en-US" dirty="0" smtClean="0"/>
                  <a:t>Perpendicular </a:t>
                </a:r>
                <a:r>
                  <a:rPr lang="en-US" dirty="0"/>
                  <a:t>lines actually create four right angles. </a:t>
                </a:r>
              </a:p>
            </p:txBody>
          </p:sp>
        </mc:Choice>
        <mc:Fallback xmlns="">
          <p:sp>
            <p:nvSpPr>
              <p:cNvPr id="2" name="Content Placeholder 1"/>
              <p:cNvSpPr>
                <a:spLocks noGrp="1" noRot="1" noChangeAspect="1" noMove="1" noResize="1" noEditPoints="1" noAdjustHandles="1" noChangeArrowheads="1" noChangeShapeType="1" noTextEdit="1"/>
              </p:cNvSpPr>
              <p:nvPr>
                <p:ph idx="1"/>
              </p:nvPr>
            </p:nvSpPr>
            <p:spPr>
              <a:blipFill rotWithShape="1">
                <a:blip r:embed="rId2"/>
                <a:stretch>
                  <a:fillRect t="-943"/>
                </a:stretch>
              </a:blipFill>
            </p:spPr>
            <p:txBody>
              <a:bodyPr/>
              <a:lstStyle/>
              <a:p>
                <a:r>
                  <a:rPr lang="en-US">
                    <a:noFill/>
                  </a:rPr>
                  <a:t> </a:t>
                </a:r>
              </a:p>
            </p:txBody>
          </p:sp>
        </mc:Fallback>
      </mc:AlternateContent>
      <p:sp>
        <p:nvSpPr>
          <p:cNvPr id="3" name="Title 2"/>
          <p:cNvSpPr>
            <a:spLocks noGrp="1"/>
          </p:cNvSpPr>
          <p:nvPr>
            <p:ph type="title"/>
          </p:nvPr>
        </p:nvSpPr>
        <p:spPr/>
        <p:txBody>
          <a:bodyPr/>
          <a:lstStyle/>
          <a:p>
            <a:endParaRPr lang="en-US" dirty="0"/>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1143000" y="3986212"/>
            <a:ext cx="2197100" cy="2018665"/>
          </a:xfrm>
          <a:prstGeom prst="rect">
            <a:avLst/>
          </a:prstGeom>
          <a:noFill/>
          <a:ln>
            <a:noFill/>
          </a:ln>
        </p:spPr>
      </p:pic>
      <p:pic>
        <p:nvPicPr>
          <p:cNvPr id="5" name="Picture 4"/>
          <p:cNvPicPr/>
          <p:nvPr/>
        </p:nvPicPr>
        <p:blipFill>
          <a:blip r:embed="rId4">
            <a:extLst>
              <a:ext uri="{28A0092B-C50C-407E-A947-70E740481C1C}">
                <a14:useLocalDpi xmlns:a14="http://schemas.microsoft.com/office/drawing/2010/main" val="0"/>
              </a:ext>
            </a:extLst>
          </a:blip>
          <a:srcRect/>
          <a:stretch>
            <a:fillRect/>
          </a:stretch>
        </p:blipFill>
        <p:spPr bwMode="auto">
          <a:xfrm>
            <a:off x="4876800" y="3886200"/>
            <a:ext cx="2819400" cy="2590800"/>
          </a:xfrm>
          <a:prstGeom prst="rect">
            <a:avLst/>
          </a:prstGeom>
          <a:noFill/>
          <a:ln>
            <a:noFill/>
          </a:ln>
        </p:spPr>
      </p:pic>
    </p:spTree>
    <p:extLst>
      <p:ext uri="{BB962C8B-B14F-4D97-AF65-F5344CB8AC3E}">
        <p14:creationId xmlns:p14="http://schemas.microsoft.com/office/powerpoint/2010/main" val="261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b="1" dirty="0"/>
              <a:t>Theorem 5-4: If two lines are perpendicular, then they form congruent adjacent angles.</a:t>
            </a:r>
            <a:endParaRPr lang="en-US" dirty="0"/>
          </a:p>
          <a:p>
            <a:pPr marL="109728" indent="0">
              <a:buNone/>
            </a:pPr>
            <a:r>
              <a:rPr lang="en-US" dirty="0"/>
              <a:t> </a:t>
            </a:r>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39597298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b="1" dirty="0"/>
              <a:t>Theorem 5-5: If two lines form congruent adjacent angles, then they are perpendicular.</a:t>
            </a:r>
            <a:endParaRPr lang="en-US" dirty="0"/>
          </a:p>
          <a:p>
            <a:endParaRPr lang="en-US" dirty="0"/>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16526790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b="1" dirty="0"/>
              <a:t>Theorem 5-6: All right angles are congruent.</a:t>
            </a:r>
            <a:endParaRPr lang="en-US" dirty="0"/>
          </a:p>
          <a:p>
            <a:pPr marL="109728" indent="0">
              <a:buNone/>
            </a:pPr>
            <a:r>
              <a:rPr lang="en-US" dirty="0"/>
              <a:t> </a:t>
            </a:r>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209195272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ontent Placeholder 1"/>
              <p:cNvSpPr>
                <a:spLocks noGrp="1"/>
              </p:cNvSpPr>
              <p:nvPr>
                <p:ph idx="1"/>
              </p:nvPr>
            </p:nvSpPr>
            <p:spPr/>
            <p:txBody>
              <a:bodyPr>
                <a:normAutofit/>
              </a:bodyPr>
              <a:lstStyle/>
              <a:p>
                <a:pPr marL="109728" indent="0">
                  <a:buNone/>
                </a:pPr>
                <a:r>
                  <a:rPr lang="en-US" dirty="0" smtClean="0"/>
                  <a:t>In </a:t>
                </a:r>
                <a:r>
                  <a:rPr lang="en-US" dirty="0"/>
                  <a:t>the figure, </a:t>
                </a:r>
                <a14:m>
                  <m:oMath xmlns:m="http://schemas.openxmlformats.org/officeDocument/2006/math">
                    <m:acc>
                      <m:accPr>
                        <m:chr m:val="⃡"/>
                        <m:ctrlPr>
                          <a:rPr lang="en-US" i="1">
                            <a:latin typeface="Cambria Math"/>
                          </a:rPr>
                        </m:ctrlPr>
                      </m:accPr>
                      <m:e>
                        <m:r>
                          <a:rPr lang="en-US" i="1">
                            <a:latin typeface="Cambria Math"/>
                          </a:rPr>
                          <m:t>𝐴𝐵</m:t>
                        </m:r>
                      </m:e>
                    </m:acc>
                    <m:r>
                      <a:rPr lang="en-US" i="1">
                        <a:latin typeface="Cambria Math"/>
                      </a:rPr>
                      <m:t>∥</m:t>
                    </m:r>
                    <m:acc>
                      <m:accPr>
                        <m:chr m:val="⃡"/>
                        <m:ctrlPr>
                          <a:rPr lang="en-US" i="1">
                            <a:latin typeface="Cambria Math"/>
                          </a:rPr>
                        </m:ctrlPr>
                      </m:accPr>
                      <m:e>
                        <m:r>
                          <a:rPr lang="en-US" i="1">
                            <a:latin typeface="Cambria Math"/>
                          </a:rPr>
                          <m:t>𝐷𝐶</m:t>
                        </m:r>
                      </m:e>
                    </m:acc>
                  </m:oMath>
                </a14:m>
                <a:r>
                  <a:rPr lang="en-US" dirty="0"/>
                  <a:t>, </a:t>
                </a:r>
                <a14:m>
                  <m:oMath xmlns:m="http://schemas.openxmlformats.org/officeDocument/2006/math">
                    <m:acc>
                      <m:accPr>
                        <m:chr m:val="⃡"/>
                        <m:ctrlPr>
                          <a:rPr lang="en-US" i="1">
                            <a:latin typeface="Cambria Math"/>
                          </a:rPr>
                        </m:ctrlPr>
                      </m:accPr>
                      <m:e>
                        <m:r>
                          <a:rPr lang="en-US" i="1">
                            <a:latin typeface="Cambria Math"/>
                          </a:rPr>
                          <m:t>𝐾𝐿</m:t>
                        </m:r>
                      </m:e>
                    </m:acc>
                    <m:r>
                      <a:rPr lang="en-US" i="1">
                        <a:latin typeface="Cambria Math"/>
                      </a:rPr>
                      <m:t>⊥</m:t>
                    </m:r>
                    <m:acc>
                      <m:accPr>
                        <m:chr m:val="⃡"/>
                        <m:ctrlPr>
                          <a:rPr lang="en-US" i="1">
                            <a:latin typeface="Cambria Math"/>
                          </a:rPr>
                        </m:ctrlPr>
                      </m:accPr>
                      <m:e>
                        <m:r>
                          <a:rPr lang="en-US" i="1">
                            <a:latin typeface="Cambria Math"/>
                          </a:rPr>
                          <m:t>𝐷𝐶</m:t>
                        </m:r>
                      </m:e>
                    </m:acc>
                  </m:oMath>
                </a14:m>
                <a:r>
                  <a:rPr lang="en-US" dirty="0"/>
                  <a:t>, and </a:t>
                </a:r>
                <a14:m>
                  <m:oMath xmlns:m="http://schemas.openxmlformats.org/officeDocument/2006/math">
                    <m:acc>
                      <m:accPr>
                        <m:chr m:val="⃡"/>
                        <m:ctrlPr>
                          <a:rPr lang="en-US" i="1">
                            <a:latin typeface="Cambria Math"/>
                          </a:rPr>
                        </m:ctrlPr>
                      </m:accPr>
                      <m:e>
                        <m:r>
                          <a:rPr lang="en-US" i="1">
                            <a:latin typeface="Cambria Math"/>
                          </a:rPr>
                          <m:t>𝑃𝑄</m:t>
                        </m:r>
                      </m:e>
                    </m:acc>
                    <m:r>
                      <a:rPr lang="en-US" i="1">
                        <a:latin typeface="Cambria Math"/>
                      </a:rPr>
                      <m:t>⊥</m:t>
                    </m:r>
                    <m:acc>
                      <m:accPr>
                        <m:chr m:val="⃡"/>
                        <m:ctrlPr>
                          <a:rPr lang="en-US" i="1">
                            <a:latin typeface="Cambria Math"/>
                          </a:rPr>
                        </m:ctrlPr>
                      </m:accPr>
                      <m:e>
                        <m:r>
                          <a:rPr lang="en-US" i="1">
                            <a:latin typeface="Cambria Math"/>
                          </a:rPr>
                          <m:t>𝐷𝐶</m:t>
                        </m:r>
                      </m:e>
                    </m:acc>
                  </m:oMath>
                </a14:m>
                <a:endParaRPr lang="en-US" dirty="0"/>
              </a:p>
              <a:p>
                <a:pPr marL="109728" lvl="0" indent="0">
                  <a:buNone/>
                </a:pPr>
                <a:r>
                  <a:rPr lang="en-US" dirty="0" smtClean="0"/>
                  <a:t>a. What </a:t>
                </a:r>
                <a:r>
                  <a:rPr lang="en-US" dirty="0"/>
                  <a:t>is the relationship between </a:t>
                </a:r>
                <a14:m>
                  <m:oMath xmlns:m="http://schemas.openxmlformats.org/officeDocument/2006/math">
                    <m:acc>
                      <m:accPr>
                        <m:chr m:val="⃡"/>
                        <m:ctrlPr>
                          <a:rPr lang="en-US" i="1">
                            <a:latin typeface="Cambria Math"/>
                          </a:rPr>
                        </m:ctrlPr>
                      </m:accPr>
                      <m:e>
                        <m:r>
                          <a:rPr lang="en-US" i="1">
                            <a:latin typeface="Cambria Math"/>
                          </a:rPr>
                          <m:t>𝐾𝐿</m:t>
                        </m:r>
                      </m:e>
                    </m:acc>
                  </m:oMath>
                </a14:m>
                <a:r>
                  <a:rPr lang="en-US" dirty="0"/>
                  <a:t> and </a:t>
                </a:r>
                <a14:m>
                  <m:oMath xmlns:m="http://schemas.openxmlformats.org/officeDocument/2006/math">
                    <m:acc>
                      <m:accPr>
                        <m:chr m:val="⃡"/>
                        <m:ctrlPr>
                          <a:rPr lang="en-US" i="1">
                            <a:latin typeface="Cambria Math"/>
                          </a:rPr>
                        </m:ctrlPr>
                      </m:accPr>
                      <m:e>
                        <m:r>
                          <a:rPr lang="en-US" i="1">
                            <a:latin typeface="Cambria Math"/>
                          </a:rPr>
                          <m:t>𝐴𝐵</m:t>
                        </m:r>
                      </m:e>
                    </m:acc>
                  </m:oMath>
                </a14:m>
                <a:r>
                  <a:rPr lang="en-US" dirty="0"/>
                  <a:t>?</a:t>
                </a:r>
              </a:p>
              <a:p>
                <a:pPr marL="109728" indent="0">
                  <a:buNone/>
                </a:pPr>
                <a:r>
                  <a:rPr lang="en-US" dirty="0" smtClean="0"/>
                  <a:t>Solution</a:t>
                </a:r>
                <a:endParaRPr lang="en-US" dirty="0"/>
              </a:p>
              <a:p>
                <a:pPr marL="109728" indent="0">
                  <a:buNone/>
                </a:pPr>
                <a:r>
                  <a:rPr lang="en-US" dirty="0"/>
                  <a:t>Since  </a:t>
                </a:r>
                <a14:m>
                  <m:oMath xmlns:m="http://schemas.openxmlformats.org/officeDocument/2006/math">
                    <m:acc>
                      <m:accPr>
                        <m:chr m:val="⃡"/>
                        <m:ctrlPr>
                          <a:rPr lang="en-US" i="1">
                            <a:latin typeface="Cambria Math"/>
                          </a:rPr>
                        </m:ctrlPr>
                      </m:accPr>
                      <m:e>
                        <m:r>
                          <a:rPr lang="en-US" i="1">
                            <a:latin typeface="Cambria Math"/>
                          </a:rPr>
                          <m:t>𝐴𝐵</m:t>
                        </m:r>
                      </m:e>
                    </m:acc>
                  </m:oMath>
                </a14:m>
                <a:r>
                  <a:rPr lang="en-US" dirty="0"/>
                  <a:t> and  </a:t>
                </a:r>
                <a14:m>
                  <m:oMath xmlns:m="http://schemas.openxmlformats.org/officeDocument/2006/math">
                    <m:acc>
                      <m:accPr>
                        <m:chr m:val="⃡"/>
                        <m:ctrlPr>
                          <a:rPr lang="en-US" i="1">
                            <a:latin typeface="Cambria Math"/>
                          </a:rPr>
                        </m:ctrlPr>
                      </m:accPr>
                      <m:e>
                        <m:r>
                          <a:rPr lang="en-US" i="1">
                            <a:latin typeface="Cambria Math"/>
                          </a:rPr>
                          <m:t>𝐷𝐶</m:t>
                        </m:r>
                      </m:e>
                    </m:acc>
                  </m:oMath>
                </a14:m>
                <a:r>
                  <a:rPr lang="en-US" dirty="0"/>
                  <a:t> are parallel, and  </a:t>
                </a:r>
                <a14:m>
                  <m:oMath xmlns:m="http://schemas.openxmlformats.org/officeDocument/2006/math">
                    <m:acc>
                      <m:accPr>
                        <m:chr m:val="⃡"/>
                        <m:ctrlPr>
                          <a:rPr lang="en-US" i="1">
                            <a:latin typeface="Cambria Math"/>
                          </a:rPr>
                        </m:ctrlPr>
                      </m:accPr>
                      <m:e>
                        <m:r>
                          <a:rPr lang="en-US" i="1">
                            <a:latin typeface="Cambria Math"/>
                          </a:rPr>
                          <m:t>𝐾𝐿</m:t>
                        </m:r>
                      </m:e>
                    </m:acc>
                  </m:oMath>
                </a14:m>
                <a:r>
                  <a:rPr lang="en-US" dirty="0"/>
                  <a:t> and  </a:t>
                </a:r>
                <a14:m>
                  <m:oMath xmlns:m="http://schemas.openxmlformats.org/officeDocument/2006/math">
                    <m:acc>
                      <m:accPr>
                        <m:chr m:val="⃡"/>
                        <m:ctrlPr>
                          <a:rPr lang="en-US" i="1">
                            <a:latin typeface="Cambria Math"/>
                          </a:rPr>
                        </m:ctrlPr>
                      </m:accPr>
                      <m:e>
                        <m:r>
                          <a:rPr lang="en-US" i="1">
                            <a:latin typeface="Cambria Math"/>
                          </a:rPr>
                          <m:t>𝐷𝐶</m:t>
                        </m:r>
                      </m:e>
                    </m:acc>
                  </m:oMath>
                </a14:m>
                <a:r>
                  <a:rPr lang="en-US" dirty="0"/>
                  <a:t> are perpendicular,  </a:t>
                </a:r>
                <a14:m>
                  <m:oMath xmlns:m="http://schemas.openxmlformats.org/officeDocument/2006/math">
                    <m:acc>
                      <m:accPr>
                        <m:chr m:val="⃡"/>
                        <m:ctrlPr>
                          <a:rPr lang="en-US" i="1">
                            <a:latin typeface="Cambria Math"/>
                          </a:rPr>
                        </m:ctrlPr>
                      </m:accPr>
                      <m:e>
                        <m:r>
                          <a:rPr lang="en-US" i="1">
                            <a:latin typeface="Cambria Math"/>
                          </a:rPr>
                          <m:t>𝐾𝐿</m:t>
                        </m:r>
                      </m:e>
                    </m:acc>
                  </m:oMath>
                </a14:m>
                <a:r>
                  <a:rPr lang="en-US" dirty="0"/>
                  <a:t> and  </a:t>
                </a:r>
                <a14:m>
                  <m:oMath xmlns:m="http://schemas.openxmlformats.org/officeDocument/2006/math">
                    <m:acc>
                      <m:accPr>
                        <m:chr m:val="⃡"/>
                        <m:ctrlPr>
                          <a:rPr lang="en-US" i="1">
                            <a:latin typeface="Cambria Math"/>
                          </a:rPr>
                        </m:ctrlPr>
                      </m:accPr>
                      <m:e>
                        <m:r>
                          <a:rPr lang="en-US" i="1">
                            <a:latin typeface="Cambria Math"/>
                          </a:rPr>
                          <m:t>𝐴𝐵</m:t>
                        </m:r>
                      </m:e>
                    </m:acc>
                  </m:oMath>
                </a14:m>
                <a:r>
                  <a:rPr lang="en-US" dirty="0"/>
                  <a:t> are perpendicular by Theorem 5-3</a:t>
                </a:r>
                <a:r>
                  <a:rPr lang="en-US" dirty="0" smtClean="0"/>
                  <a:t>.</a:t>
                </a:r>
                <a:endParaRPr lang="en-US" dirty="0"/>
              </a:p>
            </p:txBody>
          </p:sp>
        </mc:Choice>
        <mc:Fallback xmlns="">
          <p:sp>
            <p:nvSpPr>
              <p:cNvPr id="2" name="Content Placeholder 1"/>
              <p:cNvSpPr>
                <a:spLocks noGrp="1" noRot="1" noChangeAspect="1" noMove="1" noResize="1" noEditPoints="1" noAdjustHandles="1" noChangeArrowheads="1" noChangeShapeType="1" noTextEdit="1"/>
              </p:cNvSpPr>
              <p:nvPr>
                <p:ph idx="1"/>
              </p:nvPr>
            </p:nvSpPr>
            <p:spPr>
              <a:blipFill rotWithShape="1">
                <a:blip r:embed="rId2"/>
                <a:stretch>
                  <a:fillRect/>
                </a:stretch>
              </a:blipFill>
            </p:spPr>
            <p:txBody>
              <a:bodyPr/>
              <a:lstStyle/>
              <a:p>
                <a:r>
                  <a:rPr lang="en-US">
                    <a:noFill/>
                  </a:rPr>
                  <a:t> </a:t>
                </a:r>
              </a:p>
            </p:txBody>
          </p:sp>
        </mc:Fallback>
      </mc:AlternateContent>
      <p:sp>
        <p:nvSpPr>
          <p:cNvPr id="3" name="Title 2"/>
          <p:cNvSpPr>
            <a:spLocks noGrp="1"/>
          </p:cNvSpPr>
          <p:nvPr>
            <p:ph type="title"/>
          </p:nvPr>
        </p:nvSpPr>
        <p:spPr/>
        <p:txBody>
          <a:bodyPr>
            <a:normAutofit fontScale="90000"/>
          </a:bodyPr>
          <a:lstStyle/>
          <a:p>
            <a:r>
              <a:rPr lang="en-US" dirty="0"/>
              <a:t>Example 2. Classifying Pairs of Lines</a:t>
            </a:r>
            <a:r>
              <a:rPr lang="en-US" dirty="0" smtClean="0"/>
              <a:t>.</a:t>
            </a:r>
            <a:endParaRPr lang="en-US" dirty="0"/>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5029200" y="4267200"/>
            <a:ext cx="3938587" cy="2562225"/>
          </a:xfrm>
          <a:prstGeom prst="rect">
            <a:avLst/>
          </a:prstGeom>
          <a:noFill/>
          <a:ln>
            <a:noFill/>
          </a:ln>
        </p:spPr>
      </p:pic>
    </p:spTree>
    <p:extLst>
      <p:ext uri="{BB962C8B-B14F-4D97-AF65-F5344CB8AC3E}">
        <p14:creationId xmlns:p14="http://schemas.microsoft.com/office/powerpoint/2010/main" val="4069003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anim calcmode="lin" valueType="num">
                                      <p:cBhvr additive="base">
                                        <p:cTn id="7"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ontent Placeholder 1"/>
              <p:cNvSpPr>
                <a:spLocks noGrp="1"/>
              </p:cNvSpPr>
              <p:nvPr>
                <p:ph idx="1"/>
              </p:nvPr>
            </p:nvSpPr>
            <p:spPr/>
            <p:txBody>
              <a:bodyPr>
                <a:normAutofit/>
              </a:bodyPr>
              <a:lstStyle/>
              <a:p>
                <a:pPr marL="109728" lvl="0" indent="0">
                  <a:buNone/>
                </a:pPr>
                <a:r>
                  <a:rPr lang="en-US" dirty="0" smtClean="0"/>
                  <a:t>b. What </a:t>
                </a:r>
                <a:r>
                  <a:rPr lang="en-US" dirty="0"/>
                  <a:t>is the relationship between </a:t>
                </a:r>
                <a14:m>
                  <m:oMath xmlns:m="http://schemas.openxmlformats.org/officeDocument/2006/math">
                    <m:acc>
                      <m:accPr>
                        <m:chr m:val="⃡"/>
                        <m:ctrlPr>
                          <a:rPr lang="en-US" i="1">
                            <a:latin typeface="Cambria Math"/>
                          </a:rPr>
                        </m:ctrlPr>
                      </m:accPr>
                      <m:e>
                        <m:r>
                          <a:rPr lang="en-US" i="1">
                            <a:latin typeface="Cambria Math"/>
                          </a:rPr>
                          <m:t>𝐾𝐿</m:t>
                        </m:r>
                      </m:e>
                    </m:acc>
                  </m:oMath>
                </a14:m>
                <a:r>
                  <a:rPr lang="en-US" dirty="0"/>
                  <a:t> and </a:t>
                </a:r>
                <a14:m>
                  <m:oMath xmlns:m="http://schemas.openxmlformats.org/officeDocument/2006/math">
                    <m:acc>
                      <m:accPr>
                        <m:chr m:val="⃡"/>
                        <m:ctrlPr>
                          <a:rPr lang="en-US" i="1">
                            <a:latin typeface="Cambria Math"/>
                          </a:rPr>
                        </m:ctrlPr>
                      </m:accPr>
                      <m:e>
                        <m:r>
                          <a:rPr lang="en-US" i="1">
                            <a:latin typeface="Cambria Math"/>
                          </a:rPr>
                          <m:t>𝑃𝑄</m:t>
                        </m:r>
                      </m:e>
                    </m:acc>
                  </m:oMath>
                </a14:m>
                <a:r>
                  <a:rPr lang="en-US" dirty="0"/>
                  <a:t>?</a:t>
                </a:r>
              </a:p>
              <a:p>
                <a:pPr marL="109728" indent="0">
                  <a:buNone/>
                </a:pPr>
                <a:r>
                  <a:rPr lang="en-US" dirty="0"/>
                  <a:t>Solution</a:t>
                </a:r>
              </a:p>
              <a:p>
                <a:pPr marL="109728" indent="0">
                  <a:buNone/>
                </a:pPr>
                <a:r>
                  <a:rPr lang="en-US" dirty="0"/>
                  <a:t>Since both   </a:t>
                </a:r>
                <a14:m>
                  <m:oMath xmlns:m="http://schemas.openxmlformats.org/officeDocument/2006/math">
                    <m:acc>
                      <m:accPr>
                        <m:chr m:val="⃡"/>
                        <m:ctrlPr>
                          <a:rPr lang="en-US" i="1">
                            <a:latin typeface="Cambria Math"/>
                          </a:rPr>
                        </m:ctrlPr>
                      </m:accPr>
                      <m:e>
                        <m:r>
                          <a:rPr lang="en-US" i="1">
                            <a:latin typeface="Cambria Math"/>
                          </a:rPr>
                          <m:t>𝐾𝐿</m:t>
                        </m:r>
                      </m:e>
                    </m:acc>
                  </m:oMath>
                </a14:m>
                <a:r>
                  <a:rPr lang="en-US" dirty="0"/>
                  <a:t> and   </a:t>
                </a:r>
                <a14:m>
                  <m:oMath xmlns:m="http://schemas.openxmlformats.org/officeDocument/2006/math">
                    <m:acc>
                      <m:accPr>
                        <m:chr m:val="⃡"/>
                        <m:ctrlPr>
                          <a:rPr lang="en-US" i="1">
                            <a:latin typeface="Cambria Math"/>
                          </a:rPr>
                        </m:ctrlPr>
                      </m:accPr>
                      <m:e>
                        <m:r>
                          <a:rPr lang="en-US" i="1">
                            <a:latin typeface="Cambria Math"/>
                          </a:rPr>
                          <m:t>𝑃𝑄</m:t>
                        </m:r>
                      </m:e>
                    </m:acc>
                  </m:oMath>
                </a14:m>
                <a:r>
                  <a:rPr lang="en-US" dirty="0"/>
                  <a:t> are perpendicular to  </a:t>
                </a:r>
                <a14:m>
                  <m:oMath xmlns:m="http://schemas.openxmlformats.org/officeDocument/2006/math">
                    <m:acc>
                      <m:accPr>
                        <m:chr m:val="⃡"/>
                        <m:ctrlPr>
                          <a:rPr lang="en-US" i="1">
                            <a:latin typeface="Cambria Math"/>
                          </a:rPr>
                        </m:ctrlPr>
                      </m:accPr>
                      <m:e>
                        <m:r>
                          <a:rPr lang="en-US" i="1">
                            <a:latin typeface="Cambria Math"/>
                          </a:rPr>
                          <m:t>𝐷𝐶</m:t>
                        </m:r>
                      </m:e>
                    </m:acc>
                  </m:oMath>
                </a14:m>
                <a:r>
                  <a:rPr lang="en-US" dirty="0"/>
                  <a:t>,  </a:t>
                </a:r>
                <a14:m>
                  <m:oMath xmlns:m="http://schemas.openxmlformats.org/officeDocument/2006/math">
                    <m:acc>
                      <m:accPr>
                        <m:chr m:val="⃡"/>
                        <m:ctrlPr>
                          <a:rPr lang="en-US" i="1">
                            <a:latin typeface="Cambria Math"/>
                          </a:rPr>
                        </m:ctrlPr>
                      </m:accPr>
                      <m:e>
                        <m:r>
                          <a:rPr lang="en-US" i="1">
                            <a:latin typeface="Cambria Math"/>
                          </a:rPr>
                          <m:t>𝐾𝐿</m:t>
                        </m:r>
                      </m:e>
                    </m:acc>
                  </m:oMath>
                </a14:m>
                <a:r>
                  <a:rPr lang="en-US" dirty="0"/>
                  <a:t> and   </a:t>
                </a:r>
                <a14:m>
                  <m:oMath xmlns:m="http://schemas.openxmlformats.org/officeDocument/2006/math">
                    <m:acc>
                      <m:accPr>
                        <m:chr m:val="⃡"/>
                        <m:ctrlPr>
                          <a:rPr lang="en-US" i="1">
                            <a:latin typeface="Cambria Math"/>
                          </a:rPr>
                        </m:ctrlPr>
                      </m:accPr>
                      <m:e>
                        <m:r>
                          <a:rPr lang="en-US" i="1">
                            <a:latin typeface="Cambria Math"/>
                          </a:rPr>
                          <m:t>𝑃𝑄</m:t>
                        </m:r>
                      </m:e>
                    </m:acc>
                  </m:oMath>
                </a14:m>
                <a:r>
                  <a:rPr lang="en-US" dirty="0"/>
                  <a:t> are parallel to each other by Theorem 5-2. </a:t>
                </a:r>
              </a:p>
            </p:txBody>
          </p:sp>
        </mc:Choice>
        <mc:Fallback xmlns="">
          <p:sp>
            <p:nvSpPr>
              <p:cNvPr id="2" name="Content Placeholder 1"/>
              <p:cNvSpPr>
                <a:spLocks noGrp="1" noRot="1" noChangeAspect="1" noMove="1" noResize="1" noEditPoints="1" noAdjustHandles="1" noChangeArrowheads="1" noChangeShapeType="1" noTextEdit="1"/>
              </p:cNvSpPr>
              <p:nvPr>
                <p:ph idx="1"/>
              </p:nvPr>
            </p:nvSpPr>
            <p:spPr>
              <a:blipFill rotWithShape="1">
                <a:blip r:embed="rId2"/>
                <a:stretch>
                  <a:fillRect r="-74"/>
                </a:stretch>
              </a:blipFill>
            </p:spPr>
            <p:txBody>
              <a:bodyPr/>
              <a:lstStyle/>
              <a:p>
                <a:r>
                  <a:rPr lang="en-US">
                    <a:noFill/>
                  </a:rPr>
                  <a:t> </a:t>
                </a:r>
              </a:p>
            </p:txBody>
          </p:sp>
        </mc:Fallback>
      </mc:AlternateContent>
      <p:sp>
        <p:nvSpPr>
          <p:cNvPr id="3" name="Title 2"/>
          <p:cNvSpPr>
            <a:spLocks noGrp="1"/>
          </p:cNvSpPr>
          <p:nvPr>
            <p:ph type="title"/>
          </p:nvPr>
        </p:nvSpPr>
        <p:spPr/>
        <p:txBody>
          <a:bodyPr>
            <a:normAutofit fontScale="90000"/>
          </a:bodyPr>
          <a:lstStyle/>
          <a:p>
            <a:r>
              <a:rPr lang="en-US" dirty="0"/>
              <a:t>Example 2. Classifying Pairs of Lines.</a:t>
            </a:r>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5029200" y="4267200"/>
            <a:ext cx="3938587" cy="2562225"/>
          </a:xfrm>
          <a:prstGeom prst="rect">
            <a:avLst/>
          </a:prstGeom>
          <a:noFill/>
          <a:ln>
            <a:noFill/>
          </a:ln>
        </p:spPr>
      </p:pic>
    </p:spTree>
    <p:extLst>
      <p:ext uri="{BB962C8B-B14F-4D97-AF65-F5344CB8AC3E}">
        <p14:creationId xmlns:p14="http://schemas.microsoft.com/office/powerpoint/2010/main" val="4054067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ontent Placeholder 1"/>
              <p:cNvSpPr>
                <a:spLocks noGrp="1"/>
              </p:cNvSpPr>
              <p:nvPr>
                <p:ph idx="1"/>
              </p:nvPr>
            </p:nvSpPr>
            <p:spPr/>
            <p:txBody>
              <a:bodyPr>
                <a:normAutofit/>
              </a:bodyPr>
              <a:lstStyle/>
              <a:p>
                <a:pPr marL="109728" lvl="0" indent="0">
                  <a:buNone/>
                </a:pPr>
                <a:r>
                  <a:rPr lang="en-US" dirty="0" smtClean="0"/>
                  <a:t>c. What </a:t>
                </a:r>
                <a:r>
                  <a:rPr lang="en-US" dirty="0"/>
                  <a:t>is the measure of  </a:t>
                </a:r>
                <a14:m>
                  <m:oMath xmlns:m="http://schemas.openxmlformats.org/officeDocument/2006/math">
                    <m:r>
                      <a:rPr lang="en-US" i="1">
                        <a:latin typeface="Cambria Math"/>
                      </a:rPr>
                      <m:t>∠1</m:t>
                    </m:r>
                  </m:oMath>
                </a14:m>
                <a:r>
                  <a:rPr lang="en-US" dirty="0"/>
                  <a:t>?  What is the measure of </a:t>
                </a:r>
                <a14:m>
                  <m:oMath xmlns:m="http://schemas.openxmlformats.org/officeDocument/2006/math">
                    <m:r>
                      <a:rPr lang="en-US" i="1">
                        <a:latin typeface="Cambria Math"/>
                      </a:rPr>
                      <m:t>∠2</m:t>
                    </m:r>
                  </m:oMath>
                </a14:m>
                <a:r>
                  <a:rPr lang="en-US" dirty="0"/>
                  <a:t>?</a:t>
                </a:r>
              </a:p>
              <a:p>
                <a:pPr marL="109728" indent="0">
                  <a:buNone/>
                </a:pPr>
                <a:r>
                  <a:rPr lang="en-US" dirty="0"/>
                  <a:t>Solution</a:t>
                </a:r>
              </a:p>
              <a:p>
                <a:pPr marL="109728" indent="0">
                  <a:buNone/>
                </a:pPr>
                <a:r>
                  <a:rPr lang="en-US" dirty="0" smtClean="0"/>
                  <a:t>Since </a:t>
                </a:r>
                <a14:m>
                  <m:oMath xmlns:m="http://schemas.openxmlformats.org/officeDocument/2006/math">
                    <m:acc>
                      <m:accPr>
                        <m:chr m:val="⃡"/>
                        <m:ctrlPr>
                          <a:rPr lang="en-US" i="1">
                            <a:latin typeface="Cambria Math"/>
                          </a:rPr>
                        </m:ctrlPr>
                      </m:accPr>
                      <m:e>
                        <m:r>
                          <a:rPr lang="en-US" i="1">
                            <a:latin typeface="Cambria Math"/>
                          </a:rPr>
                          <m:t>𝐾𝐿</m:t>
                        </m:r>
                      </m:e>
                    </m:acc>
                    <m:r>
                      <a:rPr lang="en-US" i="1">
                        <a:latin typeface="Cambria Math"/>
                      </a:rPr>
                      <m:t>⊥</m:t>
                    </m:r>
                    <m:acc>
                      <m:accPr>
                        <m:chr m:val="⃡"/>
                        <m:ctrlPr>
                          <a:rPr lang="en-US" i="1">
                            <a:latin typeface="Cambria Math"/>
                          </a:rPr>
                        </m:ctrlPr>
                      </m:accPr>
                      <m:e>
                        <m:r>
                          <a:rPr lang="en-US" i="1">
                            <a:latin typeface="Cambria Math"/>
                          </a:rPr>
                          <m:t>𝐷𝐶</m:t>
                        </m:r>
                      </m:e>
                    </m:acc>
                  </m:oMath>
                </a14:m>
                <a:r>
                  <a:rPr lang="en-US" dirty="0"/>
                  <a:t>, they form pairs of congruent adjacent angles.  Therefore, </a:t>
                </a:r>
                <a14:m>
                  <m:oMath xmlns:m="http://schemas.openxmlformats.org/officeDocument/2006/math">
                    <m:r>
                      <a:rPr lang="en-US" i="1">
                        <a:latin typeface="Cambria Math"/>
                      </a:rPr>
                      <m:t>∠1</m:t>
                    </m:r>
                  </m:oMath>
                </a14:m>
                <a:r>
                  <a:rPr lang="en-US" dirty="0"/>
                  <a:t> and </a:t>
                </a:r>
                <a14:m>
                  <m:oMath xmlns:m="http://schemas.openxmlformats.org/officeDocument/2006/math">
                    <m:r>
                      <a:rPr lang="en-US" i="1">
                        <a:latin typeface="Cambria Math"/>
                      </a:rPr>
                      <m:t>∠2</m:t>
                    </m:r>
                  </m:oMath>
                </a14:m>
                <a:r>
                  <a:rPr lang="en-US" dirty="0"/>
                  <a:t> are congruent, and </a:t>
                </a:r>
                <a14:m>
                  <m:oMath xmlns:m="http://schemas.openxmlformats.org/officeDocument/2006/math">
                    <m:r>
                      <a:rPr lang="en-US" i="1">
                        <a:latin typeface="Cambria Math"/>
                      </a:rPr>
                      <m:t>∠1</m:t>
                    </m:r>
                  </m:oMath>
                </a14:m>
                <a:r>
                  <a:rPr lang="en-US" dirty="0"/>
                  <a:t> is congruent to </a:t>
                </a:r>
                <a14:m>
                  <m:oMath xmlns:m="http://schemas.openxmlformats.org/officeDocument/2006/math">
                    <m:r>
                      <a:rPr lang="en-US" i="1">
                        <a:latin typeface="Cambria Math"/>
                      </a:rPr>
                      <m:t>∠3</m:t>
                    </m:r>
                  </m:oMath>
                </a14:m>
                <a:r>
                  <a:rPr lang="en-US" dirty="0"/>
                  <a:t>, which is known to be </a:t>
                </a:r>
                <a14:m>
                  <m:oMath xmlns:m="http://schemas.openxmlformats.org/officeDocument/2006/math">
                    <m:r>
                      <a:rPr lang="en-US" i="1">
                        <a:latin typeface="Cambria Math"/>
                      </a:rPr>
                      <m:t>90°</m:t>
                    </m:r>
                  </m:oMath>
                </a14:m>
                <a:r>
                  <a:rPr lang="en-US" dirty="0"/>
                  <a:t>.  By the definition of congruency, </a:t>
                </a:r>
                <a14:m>
                  <m:oMath xmlns:m="http://schemas.openxmlformats.org/officeDocument/2006/math">
                    <m:r>
                      <a:rPr lang="en-US" i="1">
                        <a:latin typeface="Cambria Math"/>
                      </a:rPr>
                      <m:t>∠1</m:t>
                    </m:r>
                  </m:oMath>
                </a14:m>
                <a:r>
                  <a:rPr lang="en-US" dirty="0"/>
                  <a:t> and </a:t>
                </a:r>
                <a14:m>
                  <m:oMath xmlns:m="http://schemas.openxmlformats.org/officeDocument/2006/math">
                    <m:r>
                      <a:rPr lang="en-US" i="1">
                        <a:latin typeface="Cambria Math"/>
                      </a:rPr>
                      <m:t>∠2</m:t>
                    </m:r>
                  </m:oMath>
                </a14:m>
                <a:r>
                  <a:rPr lang="en-US" dirty="0"/>
                  <a:t> must also measure </a:t>
                </a:r>
                <a14:m>
                  <m:oMath xmlns:m="http://schemas.openxmlformats.org/officeDocument/2006/math">
                    <m:r>
                      <a:rPr lang="en-US" i="1">
                        <a:latin typeface="Cambria Math"/>
                      </a:rPr>
                      <m:t>90°</m:t>
                    </m:r>
                  </m:oMath>
                </a14:m>
                <a:r>
                  <a:rPr lang="en-US" dirty="0"/>
                  <a:t>.</a:t>
                </a:r>
              </a:p>
            </p:txBody>
          </p:sp>
        </mc:Choice>
        <mc:Fallback xmlns="">
          <p:sp>
            <p:nvSpPr>
              <p:cNvPr id="2" name="Content Placeholder 1"/>
              <p:cNvSpPr>
                <a:spLocks noGrp="1" noRot="1" noChangeAspect="1" noMove="1" noResize="1" noEditPoints="1" noAdjustHandles="1" noChangeArrowheads="1" noChangeShapeType="1" noTextEdit="1"/>
              </p:cNvSpPr>
              <p:nvPr>
                <p:ph idx="1"/>
              </p:nvPr>
            </p:nvSpPr>
            <p:spPr>
              <a:blipFill rotWithShape="1">
                <a:blip r:embed="rId2"/>
                <a:stretch>
                  <a:fillRect t="-943" r="-741"/>
                </a:stretch>
              </a:blipFill>
            </p:spPr>
            <p:txBody>
              <a:bodyPr/>
              <a:lstStyle/>
              <a:p>
                <a:r>
                  <a:rPr lang="en-US">
                    <a:noFill/>
                  </a:rPr>
                  <a:t> </a:t>
                </a:r>
              </a:p>
            </p:txBody>
          </p:sp>
        </mc:Fallback>
      </mc:AlternateContent>
      <p:sp>
        <p:nvSpPr>
          <p:cNvPr id="3" name="Title 2"/>
          <p:cNvSpPr>
            <a:spLocks noGrp="1"/>
          </p:cNvSpPr>
          <p:nvPr>
            <p:ph type="title"/>
          </p:nvPr>
        </p:nvSpPr>
        <p:spPr/>
        <p:txBody>
          <a:bodyPr>
            <a:normAutofit fontScale="90000"/>
          </a:bodyPr>
          <a:lstStyle/>
          <a:p>
            <a:r>
              <a:rPr lang="en-US" dirty="0"/>
              <a:t>Example 2. Classifying Pairs of Lines.</a:t>
            </a:r>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6248400" y="5029200"/>
            <a:ext cx="2719387" cy="1800225"/>
          </a:xfrm>
          <a:prstGeom prst="rect">
            <a:avLst/>
          </a:prstGeom>
          <a:noFill/>
          <a:ln>
            <a:noFill/>
          </a:ln>
        </p:spPr>
      </p:pic>
    </p:spTree>
    <p:extLst>
      <p:ext uri="{BB962C8B-B14F-4D97-AF65-F5344CB8AC3E}">
        <p14:creationId xmlns:p14="http://schemas.microsoft.com/office/powerpoint/2010/main" val="10997195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i="1" dirty="0" smtClean="0"/>
              <a:t>Postulate </a:t>
            </a:r>
            <a:r>
              <a:rPr lang="en-US" i="1" dirty="0"/>
              <a:t>10: The Parallel Postulate – Through a point not on a line, there exists exactly one line through the point that is parallel to the line</a:t>
            </a:r>
            <a:r>
              <a:rPr lang="en-US" i="1" dirty="0" smtClean="0"/>
              <a:t>.</a:t>
            </a:r>
            <a:endParaRPr lang="en-US" dirty="0"/>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83996401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ontent Placeholder 1"/>
              <p:cNvSpPr>
                <a:spLocks noGrp="1"/>
              </p:cNvSpPr>
              <p:nvPr>
                <p:ph idx="1"/>
              </p:nvPr>
            </p:nvSpPr>
            <p:spPr/>
            <p:txBody>
              <a:bodyPr>
                <a:normAutofit/>
              </a:bodyPr>
              <a:lstStyle/>
              <a:p>
                <a:pPr marL="109728" indent="0">
                  <a:buNone/>
                </a:pPr>
                <a:r>
                  <a:rPr lang="en-US" dirty="0" smtClean="0"/>
                  <a:t>Draw </a:t>
                </a:r>
                <a:r>
                  <a:rPr lang="en-US" dirty="0"/>
                  <a:t>as many lines as possible that are parallel to </a:t>
                </a:r>
                <a14:m>
                  <m:oMath xmlns:m="http://schemas.openxmlformats.org/officeDocument/2006/math">
                    <m:acc>
                      <m:accPr>
                        <m:chr m:val="⃡"/>
                        <m:ctrlPr>
                          <a:rPr lang="en-US" i="1">
                            <a:latin typeface="Cambria Math"/>
                          </a:rPr>
                        </m:ctrlPr>
                      </m:accPr>
                      <m:e>
                        <m:r>
                          <a:rPr lang="en-US" i="1">
                            <a:latin typeface="Cambria Math"/>
                          </a:rPr>
                          <m:t>𝐷𝐸</m:t>
                        </m:r>
                      </m:e>
                    </m:acc>
                  </m:oMath>
                </a14:m>
                <a:r>
                  <a:rPr lang="en-US" dirty="0"/>
                  <a:t>, through a point </a:t>
                </a:r>
                <a14:m>
                  <m:oMath xmlns:m="http://schemas.openxmlformats.org/officeDocument/2006/math">
                    <m:r>
                      <a:rPr lang="en-US" i="1">
                        <a:latin typeface="Cambria Math"/>
                      </a:rPr>
                      <m:t>𝐾</m:t>
                    </m:r>
                  </m:oMath>
                </a14:m>
                <a:r>
                  <a:rPr lang="en-US" dirty="0"/>
                  <a:t> that is not on </a:t>
                </a:r>
                <a14:m>
                  <m:oMath xmlns:m="http://schemas.openxmlformats.org/officeDocument/2006/math">
                    <m:acc>
                      <m:accPr>
                        <m:chr m:val="⃡"/>
                        <m:ctrlPr>
                          <a:rPr lang="en-US" i="1">
                            <a:latin typeface="Cambria Math"/>
                          </a:rPr>
                        </m:ctrlPr>
                      </m:accPr>
                      <m:e>
                        <m:r>
                          <a:rPr lang="en-US" i="1">
                            <a:latin typeface="Cambria Math"/>
                          </a:rPr>
                          <m:t>𝐷𝐸</m:t>
                        </m:r>
                      </m:e>
                    </m:acc>
                  </m:oMath>
                </a14:m>
                <a:r>
                  <a:rPr lang="en-US" dirty="0"/>
                  <a:t>.</a:t>
                </a:r>
              </a:p>
              <a:p>
                <a:pPr marL="109728" indent="0">
                  <a:buNone/>
                </a:pPr>
                <a:r>
                  <a:rPr lang="en-US" dirty="0"/>
                  <a:t>Solution</a:t>
                </a:r>
              </a:p>
              <a:p>
                <a:pPr marL="109728" indent="0">
                  <a:buNone/>
                </a:pPr>
                <a:r>
                  <a:rPr lang="en-US" dirty="0"/>
                  <a:t>The Parallel Postulate indicates that there is only one line that can be drawn through a point not on a line that is parallel to a given line</a:t>
                </a:r>
                <a:r>
                  <a:rPr lang="en-US" dirty="0" smtClean="0"/>
                  <a:t>.</a:t>
                </a:r>
                <a:endParaRPr lang="en-US" dirty="0"/>
              </a:p>
            </p:txBody>
          </p:sp>
        </mc:Choice>
        <mc:Fallback xmlns="">
          <p:sp>
            <p:nvSpPr>
              <p:cNvPr id="2" name="Content Placeholder 1"/>
              <p:cNvSpPr>
                <a:spLocks noGrp="1" noRot="1" noChangeAspect="1" noMove="1" noResize="1" noEditPoints="1" noAdjustHandles="1" noChangeArrowheads="1" noChangeShapeType="1" noTextEdit="1"/>
              </p:cNvSpPr>
              <p:nvPr>
                <p:ph idx="1"/>
              </p:nvPr>
            </p:nvSpPr>
            <p:spPr>
              <a:blipFill rotWithShape="1">
                <a:blip r:embed="rId2"/>
                <a:stretch>
                  <a:fillRect t="-1213" r="-2222"/>
                </a:stretch>
              </a:blipFill>
            </p:spPr>
            <p:txBody>
              <a:bodyPr/>
              <a:lstStyle/>
              <a:p>
                <a:r>
                  <a:rPr lang="en-US">
                    <a:noFill/>
                  </a:rPr>
                  <a:t> </a:t>
                </a:r>
              </a:p>
            </p:txBody>
          </p:sp>
        </mc:Fallback>
      </mc:AlternateContent>
      <p:sp>
        <p:nvSpPr>
          <p:cNvPr id="3" name="Title 2"/>
          <p:cNvSpPr>
            <a:spLocks noGrp="1"/>
          </p:cNvSpPr>
          <p:nvPr>
            <p:ph type="title"/>
          </p:nvPr>
        </p:nvSpPr>
        <p:spPr/>
        <p:txBody>
          <a:bodyPr>
            <a:normAutofit fontScale="90000"/>
          </a:bodyPr>
          <a:lstStyle/>
          <a:p>
            <a:r>
              <a:rPr lang="en-US" dirty="0"/>
              <a:t>Example 3. Using the Parallel </a:t>
            </a:r>
            <a:r>
              <a:rPr lang="en-US" dirty="0" smtClean="0"/>
              <a:t>Postulate</a:t>
            </a:r>
            <a:endParaRPr lang="en-US" dirty="0"/>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1143000" y="4495800"/>
            <a:ext cx="3200400" cy="1600200"/>
          </a:xfrm>
          <a:prstGeom prst="rect">
            <a:avLst/>
          </a:prstGeom>
          <a:noFill/>
          <a:ln>
            <a:noFill/>
          </a:ln>
        </p:spPr>
      </p:pic>
      <p:pic>
        <p:nvPicPr>
          <p:cNvPr id="5" name="Picture 4"/>
          <p:cNvPicPr/>
          <p:nvPr/>
        </p:nvPicPr>
        <p:blipFill>
          <a:blip r:embed="rId4">
            <a:extLst>
              <a:ext uri="{28A0092B-C50C-407E-A947-70E740481C1C}">
                <a14:useLocalDpi xmlns:a14="http://schemas.microsoft.com/office/drawing/2010/main" val="0"/>
              </a:ext>
            </a:extLst>
          </a:blip>
          <a:srcRect/>
          <a:stretch>
            <a:fillRect/>
          </a:stretch>
        </p:blipFill>
        <p:spPr bwMode="auto">
          <a:xfrm>
            <a:off x="5105400" y="4495800"/>
            <a:ext cx="2743200" cy="1600200"/>
          </a:xfrm>
          <a:prstGeom prst="rect">
            <a:avLst/>
          </a:prstGeom>
          <a:noFill/>
          <a:ln>
            <a:noFill/>
          </a:ln>
        </p:spPr>
      </p:pic>
    </p:spTree>
    <p:extLst>
      <p:ext uri="{BB962C8B-B14F-4D97-AF65-F5344CB8AC3E}">
        <p14:creationId xmlns:p14="http://schemas.microsoft.com/office/powerpoint/2010/main" val="560601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ontent Placeholder 1"/>
              <p:cNvSpPr>
                <a:spLocks noGrp="1"/>
              </p:cNvSpPr>
              <p:nvPr>
                <p:ph idx="1"/>
              </p:nvPr>
            </p:nvSpPr>
            <p:spPr/>
            <p:txBody>
              <a:bodyPr>
                <a:normAutofit/>
              </a:bodyPr>
              <a:lstStyle/>
              <a:p>
                <a:pPr marL="109728" indent="0">
                  <a:buNone/>
                </a:pPr>
                <a:r>
                  <a:rPr lang="en-US" dirty="0"/>
                  <a:t>Lines and planes are classified by whether or not they intersect and how they intersect.  </a:t>
                </a:r>
                <a:endParaRPr lang="en-US" dirty="0" smtClean="0"/>
              </a:p>
              <a:p>
                <a:pPr marL="109728" indent="0">
                  <a:buNone/>
                </a:pPr>
                <a:endParaRPr lang="en-US" dirty="0"/>
              </a:p>
              <a:p>
                <a:pPr marL="109728" indent="0">
                  <a:buNone/>
                </a:pPr>
                <a:r>
                  <a:rPr lang="en-US" dirty="0" smtClean="0"/>
                  <a:t>Perpendicular </a:t>
                </a:r>
                <a:r>
                  <a:rPr lang="en-US" dirty="0"/>
                  <a:t>Lines – When lines intersect to form a right angle.  The symbol to show that two lines are perpendicular is⊥</a:t>
                </a:r>
                <a:r>
                  <a:rPr lang="en-US" dirty="0" smtClean="0"/>
                  <a:t>.</a:t>
                </a:r>
              </a:p>
              <a:p>
                <a:pPr marL="109728" indent="0">
                  <a:buNone/>
                </a:pPr>
                <a:r>
                  <a:rPr lang="en-US" dirty="0" smtClean="0"/>
                  <a:t>In </a:t>
                </a:r>
                <a:r>
                  <a:rPr lang="en-US" dirty="0"/>
                  <a:t>the diagram, </a:t>
                </a:r>
                <a14:m>
                  <m:oMath xmlns:m="http://schemas.openxmlformats.org/officeDocument/2006/math">
                    <m:acc>
                      <m:accPr>
                        <m:chr m:val="̅"/>
                        <m:ctrlPr>
                          <a:rPr lang="en-US" i="1">
                            <a:latin typeface="Cambria Math"/>
                          </a:rPr>
                        </m:ctrlPr>
                      </m:accPr>
                      <m:e>
                        <m:r>
                          <a:rPr lang="en-US" i="1">
                            <a:latin typeface="Cambria Math"/>
                          </a:rPr>
                          <m:t>𝐴𝐸</m:t>
                        </m:r>
                      </m:e>
                    </m:acc>
                  </m:oMath>
                </a14:m>
                <a:r>
                  <a:rPr lang="en-US" dirty="0"/>
                  <a:t> and </a:t>
                </a:r>
                <a14:m>
                  <m:oMath xmlns:m="http://schemas.openxmlformats.org/officeDocument/2006/math">
                    <m:acc>
                      <m:accPr>
                        <m:chr m:val="̅"/>
                        <m:ctrlPr>
                          <a:rPr lang="en-US" i="1">
                            <a:latin typeface="Cambria Math"/>
                          </a:rPr>
                        </m:ctrlPr>
                      </m:accPr>
                      <m:e>
                        <m:r>
                          <a:rPr lang="en-US" i="1">
                            <a:latin typeface="Cambria Math"/>
                          </a:rPr>
                          <m:t>𝐸𝐻</m:t>
                        </m:r>
                      </m:e>
                    </m:acc>
                  </m:oMath>
                </a14:m>
                <a:r>
                  <a:rPr lang="en-US" dirty="0"/>
                  <a:t> are perpendicular, or simply </a:t>
                </a:r>
                <a14:m>
                  <m:oMath xmlns:m="http://schemas.openxmlformats.org/officeDocument/2006/math">
                    <m:acc>
                      <m:accPr>
                        <m:chr m:val="̅"/>
                        <m:ctrlPr>
                          <a:rPr lang="en-US" i="1">
                            <a:latin typeface="Cambria Math"/>
                          </a:rPr>
                        </m:ctrlPr>
                      </m:accPr>
                      <m:e>
                        <m:r>
                          <a:rPr lang="en-US" i="1">
                            <a:latin typeface="Cambria Math"/>
                          </a:rPr>
                          <m:t>𝐴𝐸</m:t>
                        </m:r>
                      </m:e>
                    </m:acc>
                    <m:r>
                      <a:rPr lang="en-US" i="1">
                        <a:latin typeface="Cambria Math"/>
                      </a:rPr>
                      <m:t>⊥</m:t>
                    </m:r>
                    <m:acc>
                      <m:accPr>
                        <m:chr m:val="̅"/>
                        <m:ctrlPr>
                          <a:rPr lang="en-US" i="1">
                            <a:latin typeface="Cambria Math"/>
                          </a:rPr>
                        </m:ctrlPr>
                      </m:accPr>
                      <m:e>
                        <m:r>
                          <a:rPr lang="en-US" i="1">
                            <a:latin typeface="Cambria Math"/>
                          </a:rPr>
                          <m:t>𝐸𝐻</m:t>
                        </m:r>
                      </m:e>
                    </m:acc>
                  </m:oMath>
                </a14:m>
                <a:r>
                  <a:rPr lang="en-US" dirty="0"/>
                  <a:t>.</a:t>
                </a:r>
              </a:p>
            </p:txBody>
          </p:sp>
        </mc:Choice>
        <mc:Fallback xmlns="">
          <p:sp>
            <p:nvSpPr>
              <p:cNvPr id="2" name="Content Placeholder 1"/>
              <p:cNvSpPr>
                <a:spLocks noGrp="1" noRot="1" noChangeAspect="1" noMove="1" noResize="1" noEditPoints="1" noAdjustHandles="1" noChangeArrowheads="1" noChangeShapeType="1" noTextEdit="1"/>
              </p:cNvSpPr>
              <p:nvPr>
                <p:ph idx="1"/>
              </p:nvPr>
            </p:nvSpPr>
            <p:spPr>
              <a:blipFill rotWithShape="1">
                <a:blip r:embed="rId2"/>
                <a:stretch>
                  <a:fillRect t="-1213"/>
                </a:stretch>
              </a:blipFill>
            </p:spPr>
            <p:txBody>
              <a:bodyPr/>
              <a:lstStyle/>
              <a:p>
                <a:r>
                  <a:rPr lang="en-US">
                    <a:noFill/>
                  </a:rPr>
                  <a:t> </a:t>
                </a:r>
              </a:p>
            </p:txBody>
          </p:sp>
        </mc:Fallback>
      </mc:AlternateContent>
      <p:sp>
        <p:nvSpPr>
          <p:cNvPr id="3" name="Title 2"/>
          <p:cNvSpPr>
            <a:spLocks noGrp="1"/>
          </p:cNvSpPr>
          <p:nvPr>
            <p:ph type="title"/>
          </p:nvPr>
        </p:nvSpPr>
        <p:spPr/>
        <p:txBody>
          <a:bodyPr/>
          <a:lstStyle/>
          <a:p>
            <a:endParaRPr lang="en-US" dirty="0"/>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6019800" y="4572000"/>
            <a:ext cx="2705100" cy="2108200"/>
          </a:xfrm>
          <a:prstGeom prst="rect">
            <a:avLst/>
          </a:prstGeom>
          <a:noFill/>
          <a:ln>
            <a:noFill/>
          </a:ln>
        </p:spPr>
      </p:pic>
    </p:spTree>
    <p:extLst>
      <p:ext uri="{BB962C8B-B14F-4D97-AF65-F5344CB8AC3E}">
        <p14:creationId xmlns:p14="http://schemas.microsoft.com/office/powerpoint/2010/main" val="23723431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b="1" dirty="0"/>
              <a:t>Theorem 5-7: Transitive Property of Parallel Lines – If two lines are parallel to the same line, then they are parallel to one another</a:t>
            </a:r>
            <a:r>
              <a:rPr lang="en-US" b="1" dirty="0" smtClean="0"/>
              <a:t>.</a:t>
            </a:r>
            <a:endParaRPr lang="en-US" dirty="0"/>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42520497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dirty="0" smtClean="0"/>
              <a:t>Felix </a:t>
            </a:r>
            <a:r>
              <a:rPr lang="en-US" dirty="0"/>
              <a:t>is repairing power lines and he needs to ensure that the power lines are parallel.  After taking some measurements, he determined that the upper power line and the phone line are parallel and the lower power line and the phone line are parallel.  Does Felix have enough information to conclude that the upper and lower power lines are parallel?</a:t>
            </a:r>
          </a:p>
          <a:p>
            <a:pPr marL="109728" indent="0">
              <a:buNone/>
            </a:pPr>
            <a:r>
              <a:rPr lang="en-US" dirty="0" smtClean="0"/>
              <a:t>Solution</a:t>
            </a:r>
            <a:endParaRPr lang="en-US" dirty="0"/>
          </a:p>
        </p:txBody>
      </p:sp>
      <p:sp>
        <p:nvSpPr>
          <p:cNvPr id="3" name="Title 2"/>
          <p:cNvSpPr>
            <a:spLocks noGrp="1"/>
          </p:cNvSpPr>
          <p:nvPr>
            <p:ph type="title"/>
          </p:nvPr>
        </p:nvSpPr>
        <p:spPr/>
        <p:txBody>
          <a:bodyPr>
            <a:normAutofit fontScale="90000"/>
          </a:bodyPr>
          <a:lstStyle/>
          <a:p>
            <a:r>
              <a:rPr lang="en-US" dirty="0"/>
              <a:t>Example 4.  Application: Power </a:t>
            </a:r>
            <a:r>
              <a:rPr lang="en-US" dirty="0" smtClean="0"/>
              <a:t>Lines</a:t>
            </a:r>
            <a:endParaRPr lang="en-US"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6172200" y="4648201"/>
            <a:ext cx="2620645" cy="2176462"/>
          </a:xfrm>
          <a:prstGeom prst="rect">
            <a:avLst/>
          </a:prstGeom>
          <a:noFill/>
          <a:ln>
            <a:noFill/>
          </a:ln>
        </p:spPr>
      </p:pic>
    </p:spTree>
    <p:extLst>
      <p:ext uri="{BB962C8B-B14F-4D97-AF65-F5344CB8AC3E}">
        <p14:creationId xmlns:p14="http://schemas.microsoft.com/office/powerpoint/2010/main" val="280422722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dirty="0" smtClean="0"/>
              <a:t>Solution</a:t>
            </a:r>
            <a:endParaRPr lang="en-US" dirty="0"/>
          </a:p>
          <a:p>
            <a:pPr marL="109728" indent="0">
              <a:buNone/>
            </a:pPr>
            <a:r>
              <a:rPr lang="en-US" dirty="0"/>
              <a:t>Yes.  The Transitive Property of Parallel Lines can be applied.  Since each power line is parallel to the phone line, the power lines are parallel to each other</a:t>
            </a:r>
            <a:r>
              <a:rPr lang="en-US" dirty="0" smtClean="0"/>
              <a:t>.</a:t>
            </a:r>
            <a:endParaRPr lang="en-US" dirty="0"/>
          </a:p>
        </p:txBody>
      </p:sp>
      <p:sp>
        <p:nvSpPr>
          <p:cNvPr id="3" name="Title 2"/>
          <p:cNvSpPr>
            <a:spLocks noGrp="1"/>
          </p:cNvSpPr>
          <p:nvPr>
            <p:ph type="title"/>
          </p:nvPr>
        </p:nvSpPr>
        <p:spPr/>
        <p:txBody>
          <a:bodyPr>
            <a:normAutofit fontScale="90000"/>
          </a:bodyPr>
          <a:lstStyle/>
          <a:p>
            <a:r>
              <a:rPr lang="en-US" dirty="0"/>
              <a:t>Example 4.  Application: Power </a:t>
            </a:r>
            <a:r>
              <a:rPr lang="en-US" dirty="0" smtClean="0"/>
              <a:t>Lines</a:t>
            </a:r>
            <a:endParaRPr lang="en-US" dirty="0"/>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6172200" y="4648201"/>
            <a:ext cx="2620645" cy="2176462"/>
          </a:xfrm>
          <a:prstGeom prst="rect">
            <a:avLst/>
          </a:prstGeom>
          <a:noFill/>
          <a:ln>
            <a:noFill/>
          </a:ln>
        </p:spPr>
      </p:pic>
      <p:pic>
        <p:nvPicPr>
          <p:cNvPr id="5" name="Picture 4"/>
          <p:cNvPicPr/>
          <p:nvPr/>
        </p:nvPicPr>
        <p:blipFill>
          <a:blip r:embed="rId3">
            <a:extLst>
              <a:ext uri="{28A0092B-C50C-407E-A947-70E740481C1C}">
                <a14:useLocalDpi xmlns:a14="http://schemas.microsoft.com/office/drawing/2010/main" val="0"/>
              </a:ext>
            </a:extLst>
          </a:blip>
          <a:srcRect/>
          <a:stretch>
            <a:fillRect/>
          </a:stretch>
        </p:blipFill>
        <p:spPr bwMode="auto">
          <a:xfrm>
            <a:off x="1981200" y="3886200"/>
            <a:ext cx="2438400" cy="2286000"/>
          </a:xfrm>
          <a:prstGeom prst="rect">
            <a:avLst/>
          </a:prstGeom>
          <a:noFill/>
          <a:ln>
            <a:noFill/>
          </a:ln>
        </p:spPr>
      </p:pic>
    </p:spTree>
    <p:extLst>
      <p:ext uri="{BB962C8B-B14F-4D97-AF65-F5344CB8AC3E}">
        <p14:creationId xmlns:p14="http://schemas.microsoft.com/office/powerpoint/2010/main" val="34929069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ontent Placeholder 1"/>
              <p:cNvSpPr>
                <a:spLocks noGrp="1"/>
              </p:cNvSpPr>
              <p:nvPr>
                <p:ph idx="1"/>
              </p:nvPr>
            </p:nvSpPr>
            <p:spPr/>
            <p:txBody>
              <a:bodyPr>
                <a:normAutofit/>
              </a:bodyPr>
              <a:lstStyle/>
              <a:p>
                <a:pPr marL="109728" indent="0">
                  <a:buNone/>
                </a:pPr>
                <a:r>
                  <a:rPr lang="en-US" dirty="0" smtClean="0"/>
                  <a:t>b</a:t>
                </a:r>
                <a:r>
                  <a:rPr lang="en-US" dirty="0"/>
                  <a:t>. In this figure, </a:t>
                </a:r>
                <a14:m>
                  <m:oMath xmlns:m="http://schemas.openxmlformats.org/officeDocument/2006/math">
                    <m:acc>
                      <m:accPr>
                        <m:chr m:val="⃡"/>
                        <m:ctrlPr>
                          <a:rPr lang="en-US" i="1">
                            <a:latin typeface="Cambria Math"/>
                          </a:rPr>
                        </m:ctrlPr>
                      </m:accPr>
                      <m:e>
                        <m:r>
                          <a:rPr lang="en-US" i="1">
                            <a:latin typeface="Cambria Math"/>
                          </a:rPr>
                          <m:t>𝐶𝐷</m:t>
                        </m:r>
                      </m:e>
                    </m:acc>
                    <m:r>
                      <a:rPr lang="en-US" i="1">
                        <a:latin typeface="Cambria Math"/>
                      </a:rPr>
                      <m:t>∥</m:t>
                    </m:r>
                    <m:acc>
                      <m:accPr>
                        <m:chr m:val="⃡"/>
                        <m:ctrlPr>
                          <a:rPr lang="en-US" i="1">
                            <a:latin typeface="Cambria Math"/>
                          </a:rPr>
                        </m:ctrlPr>
                      </m:accPr>
                      <m:e>
                        <m:r>
                          <a:rPr lang="en-US" i="1">
                            <a:latin typeface="Cambria Math"/>
                          </a:rPr>
                          <m:t>𝐺𝐻</m:t>
                        </m:r>
                      </m:e>
                    </m:acc>
                  </m:oMath>
                </a14:m>
                <a:r>
                  <a:rPr lang="en-US" dirty="0"/>
                  <a:t>, and </a:t>
                </a:r>
                <a14:m>
                  <m:oMath xmlns:m="http://schemas.openxmlformats.org/officeDocument/2006/math">
                    <m:acc>
                      <m:accPr>
                        <m:chr m:val="⃡"/>
                        <m:ctrlPr>
                          <a:rPr lang="en-US" i="1">
                            <a:latin typeface="Cambria Math"/>
                          </a:rPr>
                        </m:ctrlPr>
                      </m:accPr>
                      <m:e>
                        <m:r>
                          <a:rPr lang="en-US" i="1">
                            <a:latin typeface="Cambria Math"/>
                          </a:rPr>
                          <m:t>𝐶𝐷</m:t>
                        </m:r>
                      </m:e>
                    </m:acc>
                    <m:r>
                      <a:rPr lang="en-US" i="1">
                        <a:latin typeface="Cambria Math"/>
                      </a:rPr>
                      <m:t>⊥</m:t>
                    </m:r>
                    <m:acc>
                      <m:accPr>
                        <m:chr m:val="⃡"/>
                        <m:ctrlPr>
                          <a:rPr lang="en-US" i="1">
                            <a:latin typeface="Cambria Math"/>
                          </a:rPr>
                        </m:ctrlPr>
                      </m:accPr>
                      <m:e>
                        <m:r>
                          <a:rPr lang="en-US" i="1">
                            <a:latin typeface="Cambria Math"/>
                          </a:rPr>
                          <m:t>𝐴𝐵</m:t>
                        </m:r>
                      </m:e>
                    </m:acc>
                  </m:oMath>
                </a14:m>
                <a:r>
                  <a:rPr lang="en-US" dirty="0"/>
                  <a:t>.  What is the relationship between </a:t>
                </a:r>
                <a14:m>
                  <m:oMath xmlns:m="http://schemas.openxmlformats.org/officeDocument/2006/math">
                    <m:acc>
                      <m:accPr>
                        <m:chr m:val="⃡"/>
                        <m:ctrlPr>
                          <a:rPr lang="en-US" i="1">
                            <a:latin typeface="Cambria Math"/>
                          </a:rPr>
                        </m:ctrlPr>
                      </m:accPr>
                      <m:e>
                        <m:r>
                          <a:rPr lang="en-US" i="1">
                            <a:latin typeface="Cambria Math"/>
                          </a:rPr>
                          <m:t>𝐴𝐵</m:t>
                        </m:r>
                      </m:e>
                    </m:acc>
                  </m:oMath>
                </a14:m>
                <a:r>
                  <a:rPr lang="en-US" dirty="0"/>
                  <a:t> and </a:t>
                </a:r>
                <a14:m>
                  <m:oMath xmlns:m="http://schemas.openxmlformats.org/officeDocument/2006/math">
                    <m:acc>
                      <m:accPr>
                        <m:chr m:val="⃡"/>
                        <m:ctrlPr>
                          <a:rPr lang="en-US" i="1">
                            <a:latin typeface="Cambria Math"/>
                          </a:rPr>
                        </m:ctrlPr>
                      </m:accPr>
                      <m:e>
                        <m:r>
                          <a:rPr lang="en-US" i="1">
                            <a:latin typeface="Cambria Math"/>
                          </a:rPr>
                          <m:t>𝐺𝐻</m:t>
                        </m:r>
                      </m:e>
                    </m:acc>
                  </m:oMath>
                </a14:m>
                <a:r>
                  <a:rPr lang="en-US" dirty="0"/>
                  <a:t>? </a:t>
                </a:r>
              </a:p>
              <a:p>
                <a:pPr marL="109728" indent="0">
                  <a:buNone/>
                </a:pPr>
                <a:r>
                  <a:rPr lang="en-US" dirty="0"/>
                  <a:t>		</a:t>
                </a:r>
                <a:endParaRPr lang="en-US" dirty="0" smtClean="0"/>
              </a:p>
              <a:p>
                <a:pPr marL="109728" indent="0">
                  <a:buNone/>
                </a:pPr>
                <a:r>
                  <a:rPr lang="en-US" dirty="0" smtClean="0"/>
                  <a:t>They </a:t>
                </a:r>
                <a:r>
                  <a:rPr lang="en-US" dirty="0"/>
                  <a:t>are </a:t>
                </a:r>
                <a:r>
                  <a:rPr lang="en-US" dirty="0" smtClean="0"/>
                  <a:t>perpendicular</a:t>
                </a:r>
                <a:endParaRPr lang="en-US" dirty="0"/>
              </a:p>
            </p:txBody>
          </p:sp>
        </mc:Choice>
        <mc:Fallback xmlns="">
          <p:sp>
            <p:nvSpPr>
              <p:cNvPr id="2" name="Content Placeholder 1"/>
              <p:cNvSpPr>
                <a:spLocks noGrp="1" noRot="1" noChangeAspect="1" noMove="1" noResize="1" noEditPoints="1" noAdjustHandles="1" noChangeArrowheads="1" noChangeShapeType="1" noTextEdit="1"/>
              </p:cNvSpPr>
              <p:nvPr>
                <p:ph idx="1"/>
              </p:nvPr>
            </p:nvSpPr>
            <p:spPr>
              <a:blipFill rotWithShape="1">
                <a:blip r:embed="rId2"/>
                <a:stretch>
                  <a:fillRect r="-1556"/>
                </a:stretch>
              </a:blipFill>
            </p:spPr>
            <p:txBody>
              <a:bodyPr/>
              <a:lstStyle/>
              <a:p>
                <a:r>
                  <a:rPr lang="en-US">
                    <a:noFill/>
                  </a:rPr>
                  <a:t> </a:t>
                </a:r>
              </a:p>
            </p:txBody>
          </p:sp>
        </mc:Fallback>
      </mc:AlternateContent>
      <p:sp>
        <p:nvSpPr>
          <p:cNvPr id="3" name="Title 2"/>
          <p:cNvSpPr>
            <a:spLocks noGrp="1"/>
          </p:cNvSpPr>
          <p:nvPr>
            <p:ph type="title"/>
          </p:nvPr>
        </p:nvSpPr>
        <p:spPr/>
        <p:txBody>
          <a:bodyPr>
            <a:normAutofit fontScale="90000"/>
          </a:bodyPr>
          <a:lstStyle/>
          <a:p>
            <a:r>
              <a:rPr lang="en-US" dirty="0"/>
              <a:t>You Try!!!!	</a:t>
            </a:r>
            <a:br>
              <a:rPr lang="en-US" dirty="0"/>
            </a:br>
            <a:endParaRPr lang="en-US" dirty="0"/>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3962400" y="3429000"/>
            <a:ext cx="4880610" cy="3279140"/>
          </a:xfrm>
          <a:prstGeom prst="rect">
            <a:avLst/>
          </a:prstGeom>
          <a:noFill/>
          <a:ln>
            <a:noFill/>
          </a:ln>
        </p:spPr>
      </p:pic>
    </p:spTree>
    <p:extLst>
      <p:ext uri="{BB962C8B-B14F-4D97-AF65-F5344CB8AC3E}">
        <p14:creationId xmlns:p14="http://schemas.microsoft.com/office/powerpoint/2010/main" val="19938686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ontent Placeholder 1"/>
              <p:cNvSpPr>
                <a:spLocks noGrp="1"/>
              </p:cNvSpPr>
              <p:nvPr>
                <p:ph idx="1"/>
              </p:nvPr>
            </p:nvSpPr>
            <p:spPr/>
            <p:txBody>
              <a:bodyPr/>
              <a:lstStyle/>
              <a:p>
                <a:pPr marL="109728" indent="0">
                  <a:buNone/>
                </a:pPr>
                <a:r>
                  <a:rPr lang="en-US" dirty="0" smtClean="0"/>
                  <a:t>c</a:t>
                </a:r>
                <a:r>
                  <a:rPr lang="en-US" dirty="0"/>
                  <a:t>. If </a:t>
                </a:r>
                <a14:m>
                  <m:oMath xmlns:m="http://schemas.openxmlformats.org/officeDocument/2006/math">
                    <m:acc>
                      <m:accPr>
                        <m:chr m:val="⃡"/>
                        <m:ctrlPr>
                          <a:rPr lang="en-US" i="1">
                            <a:latin typeface="Cambria Math"/>
                          </a:rPr>
                        </m:ctrlPr>
                      </m:accPr>
                      <m:e>
                        <m:r>
                          <a:rPr lang="en-US" i="1">
                            <a:latin typeface="Cambria Math"/>
                          </a:rPr>
                          <m:t>𝑅𝑆</m:t>
                        </m:r>
                      </m:e>
                    </m:acc>
                    <m:r>
                      <a:rPr lang="en-US" i="1">
                        <a:latin typeface="Cambria Math"/>
                      </a:rPr>
                      <m:t>⊥</m:t>
                    </m:r>
                    <m:acc>
                      <m:accPr>
                        <m:chr m:val="⃡"/>
                        <m:ctrlPr>
                          <a:rPr lang="en-US" i="1">
                            <a:latin typeface="Cambria Math"/>
                          </a:rPr>
                        </m:ctrlPr>
                      </m:accPr>
                      <m:e>
                        <m:r>
                          <a:rPr lang="en-US" i="1">
                            <a:latin typeface="Cambria Math"/>
                          </a:rPr>
                          <m:t>𝑋𝑌</m:t>
                        </m:r>
                      </m:e>
                    </m:acc>
                  </m:oMath>
                </a14:m>
                <a:r>
                  <a:rPr lang="en-US" dirty="0"/>
                  <a:t> and  </a:t>
                </a:r>
                <a14:m>
                  <m:oMath xmlns:m="http://schemas.openxmlformats.org/officeDocument/2006/math">
                    <m:acc>
                      <m:accPr>
                        <m:chr m:val="⃡"/>
                        <m:ctrlPr>
                          <a:rPr lang="en-US" i="1">
                            <a:latin typeface="Cambria Math"/>
                          </a:rPr>
                        </m:ctrlPr>
                      </m:accPr>
                      <m:e>
                        <m:r>
                          <a:rPr lang="en-US" i="1">
                            <a:latin typeface="Cambria Math"/>
                          </a:rPr>
                          <m:t>𝑉𝑊</m:t>
                        </m:r>
                      </m:e>
                    </m:acc>
                    <m:r>
                      <a:rPr lang="en-US" i="1">
                        <a:latin typeface="Cambria Math"/>
                      </a:rPr>
                      <m:t>⊥</m:t>
                    </m:r>
                    <m:acc>
                      <m:accPr>
                        <m:chr m:val="⃡"/>
                        <m:ctrlPr>
                          <a:rPr lang="en-US" i="1">
                            <a:latin typeface="Cambria Math"/>
                          </a:rPr>
                        </m:ctrlPr>
                      </m:accPr>
                      <m:e>
                        <m:r>
                          <a:rPr lang="en-US" i="1">
                            <a:latin typeface="Cambria Math"/>
                          </a:rPr>
                          <m:t>𝑋𝑌</m:t>
                        </m:r>
                      </m:e>
                    </m:acc>
                  </m:oMath>
                </a14:m>
                <a:r>
                  <a:rPr lang="en-US" dirty="0"/>
                  <a:t>, what is the relationship between </a:t>
                </a:r>
                <a14:m>
                  <m:oMath xmlns:m="http://schemas.openxmlformats.org/officeDocument/2006/math">
                    <m:acc>
                      <m:accPr>
                        <m:chr m:val="⃡"/>
                        <m:ctrlPr>
                          <a:rPr lang="en-US" i="1">
                            <a:latin typeface="Cambria Math"/>
                          </a:rPr>
                        </m:ctrlPr>
                      </m:accPr>
                      <m:e>
                        <m:r>
                          <a:rPr lang="en-US" i="1">
                            <a:latin typeface="Cambria Math"/>
                          </a:rPr>
                          <m:t>𝑅𝑆</m:t>
                        </m:r>
                      </m:e>
                    </m:acc>
                  </m:oMath>
                </a14:m>
                <a:r>
                  <a:rPr lang="en-US" dirty="0"/>
                  <a:t> and </a:t>
                </a:r>
                <a14:m>
                  <m:oMath xmlns:m="http://schemas.openxmlformats.org/officeDocument/2006/math">
                    <m:acc>
                      <m:accPr>
                        <m:chr m:val="⃡"/>
                        <m:ctrlPr>
                          <a:rPr lang="en-US" i="1">
                            <a:latin typeface="Cambria Math"/>
                          </a:rPr>
                        </m:ctrlPr>
                      </m:accPr>
                      <m:e>
                        <m:r>
                          <a:rPr lang="en-US" i="1">
                            <a:latin typeface="Cambria Math"/>
                          </a:rPr>
                          <m:t>𝑉𝑊</m:t>
                        </m:r>
                      </m:e>
                    </m:acc>
                  </m:oMath>
                </a14:m>
                <a:r>
                  <a:rPr lang="en-US" dirty="0"/>
                  <a:t>? </a:t>
                </a:r>
              </a:p>
              <a:p>
                <a:pPr marL="109728" indent="0">
                  <a:buNone/>
                </a:pPr>
                <a:endParaRPr lang="en-US" dirty="0" smtClean="0"/>
              </a:p>
              <a:p>
                <a:pPr marL="109728" indent="0">
                  <a:buNone/>
                </a:pPr>
                <a:r>
                  <a:rPr lang="en-US" dirty="0"/>
                  <a:t>	They are parallel</a:t>
                </a:r>
                <a:r>
                  <a:rPr lang="en-US" dirty="0" smtClean="0"/>
                  <a:t>.</a:t>
                </a:r>
                <a:endParaRPr lang="en-US" dirty="0"/>
              </a:p>
            </p:txBody>
          </p:sp>
        </mc:Choice>
        <mc:Fallback xmlns="">
          <p:sp>
            <p:nvSpPr>
              <p:cNvPr id="2" name="Content Placeholder 1"/>
              <p:cNvSpPr>
                <a:spLocks noGrp="1" noRot="1" noChangeAspect="1" noMove="1" noResize="1" noEditPoints="1" noAdjustHandles="1" noChangeArrowheads="1" noChangeShapeType="1" noTextEdit="1"/>
              </p:cNvSpPr>
              <p:nvPr>
                <p:ph idx="1"/>
              </p:nvPr>
            </p:nvSpPr>
            <p:spPr>
              <a:blipFill rotWithShape="1">
                <a:blip r:embed="rId2"/>
                <a:stretch>
                  <a:fillRect/>
                </a:stretch>
              </a:blipFill>
            </p:spPr>
            <p:txBody>
              <a:bodyPr/>
              <a:lstStyle/>
              <a:p>
                <a:r>
                  <a:rPr lang="en-US">
                    <a:noFill/>
                  </a:rPr>
                  <a:t> </a:t>
                </a:r>
              </a:p>
            </p:txBody>
          </p:sp>
        </mc:Fallback>
      </mc:AlternateContent>
      <p:sp>
        <p:nvSpPr>
          <p:cNvPr id="3" name="Title 2"/>
          <p:cNvSpPr>
            <a:spLocks noGrp="1"/>
          </p:cNvSpPr>
          <p:nvPr>
            <p:ph type="title"/>
          </p:nvPr>
        </p:nvSpPr>
        <p:spPr/>
        <p:txBody>
          <a:bodyPr/>
          <a:lstStyle/>
          <a:p>
            <a:endParaRPr lang="en-US" dirty="0"/>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4800600" y="3657600"/>
            <a:ext cx="4176395" cy="2917190"/>
          </a:xfrm>
          <a:prstGeom prst="rect">
            <a:avLst/>
          </a:prstGeom>
          <a:noFill/>
          <a:ln>
            <a:noFill/>
          </a:ln>
        </p:spPr>
      </p:pic>
    </p:spTree>
    <p:extLst>
      <p:ext uri="{BB962C8B-B14F-4D97-AF65-F5344CB8AC3E}">
        <p14:creationId xmlns:p14="http://schemas.microsoft.com/office/powerpoint/2010/main" val="36195815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dirty="0" smtClean="0"/>
              <a:t>Page 30</a:t>
            </a:r>
          </a:p>
          <a:p>
            <a:pPr marL="109728" indent="0">
              <a:buNone/>
            </a:pPr>
            <a:r>
              <a:rPr lang="en-US" dirty="0"/>
              <a:t>	</a:t>
            </a:r>
            <a:r>
              <a:rPr lang="en-US" dirty="0" smtClean="0"/>
              <a:t>Lesson Practice a-f (Ask Mr. Heintz)</a:t>
            </a:r>
          </a:p>
          <a:p>
            <a:pPr marL="109728" indent="0">
              <a:buNone/>
            </a:pPr>
            <a:endParaRPr lang="en-US" dirty="0"/>
          </a:p>
          <a:p>
            <a:pPr marL="109728" indent="0">
              <a:buNone/>
            </a:pPr>
            <a:r>
              <a:rPr lang="en-US" dirty="0" smtClean="0"/>
              <a:t>Page 31</a:t>
            </a:r>
          </a:p>
          <a:p>
            <a:pPr marL="109728" indent="0">
              <a:buNone/>
            </a:pPr>
            <a:r>
              <a:rPr lang="en-US" dirty="0"/>
              <a:t>	</a:t>
            </a:r>
            <a:r>
              <a:rPr lang="en-US" dirty="0" smtClean="0"/>
              <a:t>Practice 1-30 (Do the starred ones first)</a:t>
            </a:r>
            <a:endParaRPr lang="en-US" dirty="0"/>
          </a:p>
        </p:txBody>
      </p:sp>
      <p:sp>
        <p:nvSpPr>
          <p:cNvPr id="3" name="Title 2"/>
          <p:cNvSpPr>
            <a:spLocks noGrp="1"/>
          </p:cNvSpPr>
          <p:nvPr>
            <p:ph type="title"/>
          </p:nvPr>
        </p:nvSpPr>
        <p:spPr/>
        <p:txBody>
          <a:bodyPr/>
          <a:lstStyle/>
          <a:p>
            <a:r>
              <a:rPr lang="en-US" dirty="0" smtClean="0"/>
              <a:t>Assignment</a:t>
            </a:r>
            <a:endParaRPr lang="en-US" dirty="0"/>
          </a:p>
        </p:txBody>
      </p:sp>
    </p:spTree>
    <p:extLst>
      <p:ext uri="{BB962C8B-B14F-4D97-AF65-F5344CB8AC3E}">
        <p14:creationId xmlns:p14="http://schemas.microsoft.com/office/powerpoint/2010/main" val="42820746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ontent Placeholder 1"/>
              <p:cNvSpPr>
                <a:spLocks noGrp="1"/>
              </p:cNvSpPr>
              <p:nvPr>
                <p:ph idx="1"/>
              </p:nvPr>
            </p:nvSpPr>
            <p:spPr/>
            <p:txBody>
              <a:bodyPr>
                <a:normAutofit/>
              </a:bodyPr>
              <a:lstStyle/>
              <a:p>
                <a:pPr marL="109728" indent="0">
                  <a:buNone/>
                </a:pPr>
                <a:r>
                  <a:rPr lang="en-US" dirty="0"/>
                  <a:t>Parallel Lines – Coplanar lines that do not intersect.  The symbol to show that two lines are parallel is∥.  In the diagram </a:t>
                </a:r>
                <a14:m>
                  <m:oMath xmlns:m="http://schemas.openxmlformats.org/officeDocument/2006/math">
                    <m:acc>
                      <m:accPr>
                        <m:chr m:val="̅"/>
                        <m:ctrlPr>
                          <a:rPr lang="en-US" i="1">
                            <a:latin typeface="Cambria Math"/>
                          </a:rPr>
                        </m:ctrlPr>
                      </m:accPr>
                      <m:e>
                        <m:r>
                          <a:rPr lang="en-US" i="1">
                            <a:latin typeface="Cambria Math"/>
                          </a:rPr>
                          <m:t>𝐴𝐵</m:t>
                        </m:r>
                      </m:e>
                    </m:acc>
                    <m:r>
                      <a:rPr lang="en-US" i="1">
                        <a:latin typeface="Cambria Math"/>
                      </a:rPr>
                      <m:t>∥</m:t>
                    </m:r>
                    <m:acc>
                      <m:accPr>
                        <m:chr m:val="̅"/>
                        <m:ctrlPr>
                          <a:rPr lang="en-US" i="1">
                            <a:latin typeface="Cambria Math"/>
                          </a:rPr>
                        </m:ctrlPr>
                      </m:accPr>
                      <m:e>
                        <m:r>
                          <a:rPr lang="en-US" i="1">
                            <a:latin typeface="Cambria Math"/>
                          </a:rPr>
                          <m:t>𝐷𝐶</m:t>
                        </m:r>
                      </m:e>
                    </m:acc>
                  </m:oMath>
                </a14:m>
                <a:r>
                  <a:rPr lang="en-US" dirty="0"/>
                  <a:t>.  </a:t>
                </a:r>
              </a:p>
              <a:p>
                <a:pPr marL="109728" indent="0">
                  <a:buNone/>
                </a:pPr>
                <a:endParaRPr lang="en-US" dirty="0" smtClean="0"/>
              </a:p>
              <a:p>
                <a:pPr marL="109728" indent="0">
                  <a:buNone/>
                </a:pPr>
                <a:r>
                  <a:rPr lang="en-US" dirty="0" smtClean="0"/>
                  <a:t>Parallel </a:t>
                </a:r>
                <a:r>
                  <a:rPr lang="en-US" dirty="0"/>
                  <a:t>Planes – Planes that do not intersect. In the diagram plane ABC is parallel to plane EFG</a:t>
                </a:r>
                <a:r>
                  <a:rPr lang="en-US" dirty="0" smtClean="0"/>
                  <a:t>.</a:t>
                </a:r>
                <a:endParaRPr lang="en-US" dirty="0"/>
              </a:p>
            </p:txBody>
          </p:sp>
        </mc:Choice>
        <mc:Fallback xmlns="">
          <p:sp>
            <p:nvSpPr>
              <p:cNvPr id="2" name="Content Placeholder 1"/>
              <p:cNvSpPr>
                <a:spLocks noGrp="1" noRot="1" noChangeAspect="1" noMove="1" noResize="1" noEditPoints="1" noAdjustHandles="1" noChangeArrowheads="1" noChangeShapeType="1" noTextEdit="1"/>
              </p:cNvSpPr>
              <p:nvPr>
                <p:ph idx="1"/>
              </p:nvPr>
            </p:nvSpPr>
            <p:spPr>
              <a:blipFill rotWithShape="1">
                <a:blip r:embed="rId2"/>
                <a:stretch>
                  <a:fillRect t="-1213" r="-1481"/>
                </a:stretch>
              </a:blipFill>
            </p:spPr>
            <p:txBody>
              <a:bodyPr/>
              <a:lstStyle/>
              <a:p>
                <a:r>
                  <a:rPr lang="en-US">
                    <a:noFill/>
                  </a:rPr>
                  <a:t> </a:t>
                </a:r>
              </a:p>
            </p:txBody>
          </p:sp>
        </mc:Fallback>
      </mc:AlternateContent>
      <p:sp>
        <p:nvSpPr>
          <p:cNvPr id="3" name="Title 2"/>
          <p:cNvSpPr>
            <a:spLocks noGrp="1"/>
          </p:cNvSpPr>
          <p:nvPr>
            <p:ph type="title"/>
          </p:nvPr>
        </p:nvSpPr>
        <p:spPr/>
        <p:txBody>
          <a:bodyPr/>
          <a:lstStyle/>
          <a:p>
            <a:endParaRPr lang="en-US" dirty="0"/>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6019800" y="4572000"/>
            <a:ext cx="2705100" cy="2108200"/>
          </a:xfrm>
          <a:prstGeom prst="rect">
            <a:avLst/>
          </a:prstGeom>
          <a:noFill/>
          <a:ln>
            <a:noFill/>
          </a:ln>
        </p:spPr>
      </p:pic>
    </p:spTree>
    <p:extLst>
      <p:ext uri="{BB962C8B-B14F-4D97-AF65-F5344CB8AC3E}">
        <p14:creationId xmlns:p14="http://schemas.microsoft.com/office/powerpoint/2010/main" val="11425174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ontent Placeholder 1"/>
              <p:cNvSpPr>
                <a:spLocks noGrp="1"/>
              </p:cNvSpPr>
              <p:nvPr>
                <p:ph idx="1"/>
              </p:nvPr>
            </p:nvSpPr>
            <p:spPr/>
            <p:txBody>
              <a:bodyPr>
                <a:normAutofit/>
              </a:bodyPr>
              <a:lstStyle/>
              <a:p>
                <a:pPr marL="109728" indent="0">
                  <a:buNone/>
                </a:pPr>
                <a:r>
                  <a:rPr lang="en-US" dirty="0" smtClean="0"/>
                  <a:t>To </a:t>
                </a:r>
                <a:r>
                  <a:rPr lang="en-US" dirty="0"/>
                  <a:t>indicate that lines are perpendicular on a diagram, it is only necessary to indicate that two segments intersect at a right angle, as </a:t>
                </a:r>
                <a14:m>
                  <m:oMath xmlns:m="http://schemas.openxmlformats.org/officeDocument/2006/math">
                    <m:acc>
                      <m:accPr>
                        <m:chr m:val="̅"/>
                        <m:ctrlPr>
                          <a:rPr lang="en-US" i="1">
                            <a:latin typeface="Cambria Math"/>
                          </a:rPr>
                        </m:ctrlPr>
                      </m:accPr>
                      <m:e>
                        <m:r>
                          <a:rPr lang="en-US" i="1">
                            <a:latin typeface="Cambria Math"/>
                          </a:rPr>
                          <m:t>𝑊𝑋</m:t>
                        </m:r>
                      </m:e>
                    </m:acc>
                  </m:oMath>
                </a14:m>
                <a:r>
                  <a:rPr lang="en-US" dirty="0"/>
                  <a:t> and </a:t>
                </a:r>
                <a14:m>
                  <m:oMath xmlns:m="http://schemas.openxmlformats.org/officeDocument/2006/math">
                    <m:acc>
                      <m:accPr>
                        <m:chr m:val="̅"/>
                        <m:ctrlPr>
                          <a:rPr lang="en-US" i="1">
                            <a:latin typeface="Cambria Math"/>
                          </a:rPr>
                        </m:ctrlPr>
                      </m:accPr>
                      <m:e>
                        <m:r>
                          <a:rPr lang="en-US" i="1">
                            <a:latin typeface="Cambria Math"/>
                          </a:rPr>
                          <m:t>𝑊𝑍</m:t>
                        </m:r>
                      </m:e>
                    </m:acc>
                    <m:r>
                      <a:rPr lang="en-US" b="0" i="1" smtClean="0">
                        <a:latin typeface="Cambria Math"/>
                      </a:rPr>
                      <m:t> </m:t>
                    </m:r>
                  </m:oMath>
                </a14:m>
                <a:r>
                  <a:rPr lang="en-US" dirty="0"/>
                  <a:t>do in the diagram of the square </a:t>
                </a:r>
                <a14:m>
                  <m:oMath xmlns:m="http://schemas.openxmlformats.org/officeDocument/2006/math">
                    <m:r>
                      <a:rPr lang="en-US" i="1">
                        <a:latin typeface="Cambria Math"/>
                      </a:rPr>
                      <m:t>𝑊𝑋𝑌𝑍</m:t>
                    </m:r>
                  </m:oMath>
                </a14:m>
                <a:r>
                  <a:rPr lang="en-US" dirty="0" smtClean="0"/>
                  <a:t>.</a:t>
                </a:r>
                <a:endParaRPr lang="en-US" dirty="0"/>
              </a:p>
            </p:txBody>
          </p:sp>
        </mc:Choice>
        <mc:Fallback xmlns="">
          <p:sp>
            <p:nvSpPr>
              <p:cNvPr id="2" name="Content Placeholder 1"/>
              <p:cNvSpPr>
                <a:spLocks noGrp="1" noRot="1" noChangeAspect="1" noMove="1" noResize="1" noEditPoints="1" noAdjustHandles="1" noChangeArrowheads="1" noChangeShapeType="1" noTextEdit="1"/>
              </p:cNvSpPr>
              <p:nvPr>
                <p:ph idx="1"/>
              </p:nvPr>
            </p:nvSpPr>
            <p:spPr>
              <a:blipFill rotWithShape="1">
                <a:blip r:embed="rId2"/>
                <a:stretch>
                  <a:fillRect t="-1213"/>
                </a:stretch>
              </a:blipFill>
            </p:spPr>
            <p:txBody>
              <a:bodyPr/>
              <a:lstStyle/>
              <a:p>
                <a:r>
                  <a:rPr lang="en-US">
                    <a:noFill/>
                  </a:rPr>
                  <a:t> </a:t>
                </a:r>
              </a:p>
            </p:txBody>
          </p:sp>
        </mc:Fallback>
      </mc:AlternateContent>
      <p:sp>
        <p:nvSpPr>
          <p:cNvPr id="3" name="Title 2"/>
          <p:cNvSpPr>
            <a:spLocks noGrp="1"/>
          </p:cNvSpPr>
          <p:nvPr>
            <p:ph type="title"/>
          </p:nvPr>
        </p:nvSpPr>
        <p:spPr/>
        <p:txBody>
          <a:bodyPr/>
          <a:lstStyle/>
          <a:p>
            <a:endParaRPr lang="en-US" dirty="0"/>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1676400" y="3581400"/>
            <a:ext cx="1905000" cy="2209800"/>
          </a:xfrm>
          <a:prstGeom prst="rect">
            <a:avLst/>
          </a:prstGeom>
          <a:noFill/>
          <a:ln>
            <a:noFill/>
          </a:ln>
        </p:spPr>
      </p:pic>
      <p:pic>
        <p:nvPicPr>
          <p:cNvPr id="5" name="Picture 4"/>
          <p:cNvPicPr/>
          <p:nvPr/>
        </p:nvPicPr>
        <p:blipFill>
          <a:blip r:embed="rId4">
            <a:extLst>
              <a:ext uri="{28A0092B-C50C-407E-A947-70E740481C1C}">
                <a14:useLocalDpi xmlns:a14="http://schemas.microsoft.com/office/drawing/2010/main" val="0"/>
              </a:ext>
            </a:extLst>
          </a:blip>
          <a:srcRect/>
          <a:stretch>
            <a:fillRect/>
          </a:stretch>
        </p:blipFill>
        <p:spPr bwMode="auto">
          <a:xfrm>
            <a:off x="5257800" y="3581400"/>
            <a:ext cx="3124200" cy="2438400"/>
          </a:xfrm>
          <a:prstGeom prst="rect">
            <a:avLst/>
          </a:prstGeom>
          <a:noFill/>
          <a:ln>
            <a:noFill/>
          </a:ln>
        </p:spPr>
      </p:pic>
    </p:spTree>
    <p:extLst>
      <p:ext uri="{BB962C8B-B14F-4D97-AF65-F5344CB8AC3E}">
        <p14:creationId xmlns:p14="http://schemas.microsoft.com/office/powerpoint/2010/main" val="21338787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ontent Placeholder 1"/>
              <p:cNvSpPr>
                <a:spLocks noGrp="1"/>
              </p:cNvSpPr>
              <p:nvPr>
                <p:ph idx="1"/>
              </p:nvPr>
            </p:nvSpPr>
            <p:spPr/>
            <p:txBody>
              <a:bodyPr/>
              <a:lstStyle/>
              <a:p>
                <a:pPr marL="109728" indent="0">
                  <a:buNone/>
                </a:pPr>
                <a:r>
                  <a:rPr lang="en-US" dirty="0"/>
                  <a:t>To indicate that lines are parallel in a diagram, arrowheads are drawn on them.  In the diagram the corresponding arrowheads indicate that </a:t>
                </a:r>
                <a14:m>
                  <m:oMath xmlns:m="http://schemas.openxmlformats.org/officeDocument/2006/math">
                    <m:acc>
                      <m:accPr>
                        <m:chr m:val="̅"/>
                        <m:ctrlPr>
                          <a:rPr lang="en-US" i="1">
                            <a:latin typeface="Cambria Math"/>
                          </a:rPr>
                        </m:ctrlPr>
                      </m:accPr>
                      <m:e>
                        <m:r>
                          <a:rPr lang="en-US" i="1">
                            <a:latin typeface="Cambria Math"/>
                          </a:rPr>
                          <m:t>𝑊𝑋</m:t>
                        </m:r>
                      </m:e>
                    </m:acc>
                    <m:r>
                      <a:rPr lang="en-US" i="1">
                        <a:latin typeface="Cambria Math"/>
                      </a:rPr>
                      <m:t>∥</m:t>
                    </m:r>
                    <m:acc>
                      <m:accPr>
                        <m:chr m:val="̅"/>
                        <m:ctrlPr>
                          <a:rPr lang="en-US" i="1">
                            <a:latin typeface="Cambria Math"/>
                          </a:rPr>
                        </m:ctrlPr>
                      </m:accPr>
                      <m:e>
                        <m:r>
                          <a:rPr lang="en-US" i="1">
                            <a:latin typeface="Cambria Math"/>
                          </a:rPr>
                          <m:t>𝑍𝑌</m:t>
                        </m:r>
                      </m:e>
                    </m:acc>
                  </m:oMath>
                </a14:m>
                <a:r>
                  <a:rPr lang="en-US" dirty="0"/>
                  <a:t> and </a:t>
                </a:r>
                <a14:m>
                  <m:oMath xmlns:m="http://schemas.openxmlformats.org/officeDocument/2006/math">
                    <m:acc>
                      <m:accPr>
                        <m:chr m:val="̅"/>
                        <m:ctrlPr>
                          <a:rPr lang="en-US" i="1">
                            <a:latin typeface="Cambria Math"/>
                          </a:rPr>
                        </m:ctrlPr>
                      </m:accPr>
                      <m:e>
                        <m:r>
                          <a:rPr lang="en-US" i="1">
                            <a:latin typeface="Cambria Math"/>
                          </a:rPr>
                          <m:t>𝑊𝑍</m:t>
                        </m:r>
                      </m:e>
                    </m:acc>
                    <m:r>
                      <a:rPr lang="en-US" i="1">
                        <a:latin typeface="Cambria Math"/>
                      </a:rPr>
                      <m:t>∥</m:t>
                    </m:r>
                    <m:acc>
                      <m:accPr>
                        <m:chr m:val="̅"/>
                        <m:ctrlPr>
                          <a:rPr lang="en-US" i="1">
                            <a:latin typeface="Cambria Math"/>
                          </a:rPr>
                        </m:ctrlPr>
                      </m:accPr>
                      <m:e>
                        <m:r>
                          <a:rPr lang="en-US" i="1">
                            <a:latin typeface="Cambria Math"/>
                          </a:rPr>
                          <m:t>𝑋𝑌</m:t>
                        </m:r>
                      </m:e>
                    </m:acc>
                  </m:oMath>
                </a14:m>
                <a:r>
                  <a:rPr lang="en-US" dirty="0"/>
                  <a:t>.</a:t>
                </a:r>
              </a:p>
              <a:p>
                <a:endParaRPr lang="en-US" dirty="0"/>
              </a:p>
            </p:txBody>
          </p:sp>
        </mc:Choice>
        <mc:Fallback xmlns="">
          <p:sp>
            <p:nvSpPr>
              <p:cNvPr id="2" name="Content Placeholder 1"/>
              <p:cNvSpPr>
                <a:spLocks noGrp="1" noRot="1" noChangeAspect="1" noMove="1" noResize="1" noEditPoints="1" noAdjustHandles="1" noChangeArrowheads="1" noChangeShapeType="1" noTextEdit="1"/>
              </p:cNvSpPr>
              <p:nvPr>
                <p:ph idx="1"/>
              </p:nvPr>
            </p:nvSpPr>
            <p:spPr>
              <a:blipFill rotWithShape="1">
                <a:blip r:embed="rId2"/>
                <a:stretch>
                  <a:fillRect t="-1213" r="-2519"/>
                </a:stretch>
              </a:blipFill>
            </p:spPr>
            <p:txBody>
              <a:bodyPr/>
              <a:lstStyle/>
              <a:p>
                <a:r>
                  <a:rPr lang="en-US">
                    <a:noFill/>
                  </a:rPr>
                  <a:t> </a:t>
                </a:r>
              </a:p>
            </p:txBody>
          </p:sp>
        </mc:Fallback>
      </mc:AlternateContent>
      <p:sp>
        <p:nvSpPr>
          <p:cNvPr id="3" name="Title 2"/>
          <p:cNvSpPr>
            <a:spLocks noGrp="1"/>
          </p:cNvSpPr>
          <p:nvPr>
            <p:ph type="title"/>
          </p:nvPr>
        </p:nvSpPr>
        <p:spPr/>
        <p:txBody>
          <a:bodyPr/>
          <a:lstStyle/>
          <a:p>
            <a:endParaRPr lang="en-US" dirty="0"/>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2667000" y="3276600"/>
            <a:ext cx="2127885" cy="2117725"/>
          </a:xfrm>
          <a:prstGeom prst="rect">
            <a:avLst/>
          </a:prstGeom>
          <a:noFill/>
          <a:ln>
            <a:noFill/>
          </a:ln>
        </p:spPr>
      </p:pic>
    </p:spTree>
    <p:extLst>
      <p:ext uri="{BB962C8B-B14F-4D97-AF65-F5344CB8AC3E}">
        <p14:creationId xmlns:p14="http://schemas.microsoft.com/office/powerpoint/2010/main" val="277237944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ontent Placeholder 1"/>
              <p:cNvSpPr>
                <a:spLocks noGrp="1"/>
              </p:cNvSpPr>
              <p:nvPr>
                <p:ph idx="1"/>
              </p:nvPr>
            </p:nvSpPr>
            <p:spPr/>
            <p:txBody>
              <a:bodyPr>
                <a:normAutofit/>
              </a:bodyPr>
              <a:lstStyle/>
              <a:p>
                <a:pPr marL="109728" indent="0">
                  <a:buNone/>
                </a:pPr>
                <a:r>
                  <a:rPr lang="en-US" dirty="0"/>
                  <a:t>Skew Lines – Lines that are not in the same plane and do not intersect.  </a:t>
                </a:r>
                <a14:m>
                  <m:oMath xmlns:m="http://schemas.openxmlformats.org/officeDocument/2006/math">
                    <m:acc>
                      <m:accPr>
                        <m:chr m:val="̅"/>
                        <m:ctrlPr>
                          <a:rPr lang="en-US" i="1">
                            <a:latin typeface="Cambria Math"/>
                          </a:rPr>
                        </m:ctrlPr>
                      </m:accPr>
                      <m:e>
                        <m:r>
                          <a:rPr lang="en-US" i="1">
                            <a:latin typeface="Cambria Math"/>
                          </a:rPr>
                          <m:t>𝐷𝐻</m:t>
                        </m:r>
                      </m:e>
                    </m:acc>
                  </m:oMath>
                </a14:m>
                <a:r>
                  <a:rPr lang="en-US" dirty="0"/>
                  <a:t> and </a:t>
                </a:r>
                <a14:m>
                  <m:oMath xmlns:m="http://schemas.openxmlformats.org/officeDocument/2006/math">
                    <m:acc>
                      <m:accPr>
                        <m:chr m:val="̅"/>
                        <m:ctrlPr>
                          <a:rPr lang="en-US" i="1">
                            <a:latin typeface="Cambria Math"/>
                          </a:rPr>
                        </m:ctrlPr>
                      </m:accPr>
                      <m:e>
                        <m:r>
                          <a:rPr lang="en-US" i="1">
                            <a:latin typeface="Cambria Math"/>
                          </a:rPr>
                          <m:t>𝐸𝐹</m:t>
                        </m:r>
                      </m:e>
                    </m:acc>
                  </m:oMath>
                </a14:m>
                <a:r>
                  <a:rPr lang="en-US" dirty="0"/>
                  <a:t> on the cube </a:t>
                </a:r>
                <a:r>
                  <a:rPr lang="en-US" dirty="0" smtClean="0"/>
                  <a:t>below are </a:t>
                </a:r>
                <a:r>
                  <a:rPr lang="en-US" dirty="0"/>
                  <a:t>skew</a:t>
                </a:r>
                <a:r>
                  <a:rPr lang="en-US" dirty="0" smtClean="0"/>
                  <a:t>.</a:t>
                </a:r>
                <a:endParaRPr lang="en-US" dirty="0"/>
              </a:p>
            </p:txBody>
          </p:sp>
        </mc:Choice>
        <mc:Fallback xmlns="">
          <p:sp>
            <p:nvSpPr>
              <p:cNvPr id="2" name="Content Placeholder 1"/>
              <p:cNvSpPr>
                <a:spLocks noGrp="1" noRot="1" noChangeAspect="1" noMove="1" noResize="1" noEditPoints="1" noAdjustHandles="1" noChangeArrowheads="1" noChangeShapeType="1" noTextEdit="1"/>
              </p:cNvSpPr>
              <p:nvPr>
                <p:ph idx="1"/>
              </p:nvPr>
            </p:nvSpPr>
            <p:spPr>
              <a:blipFill rotWithShape="1">
                <a:blip r:embed="rId2"/>
                <a:stretch>
                  <a:fillRect t="-1213"/>
                </a:stretch>
              </a:blipFill>
            </p:spPr>
            <p:txBody>
              <a:bodyPr/>
              <a:lstStyle/>
              <a:p>
                <a:r>
                  <a:rPr lang="en-US">
                    <a:noFill/>
                  </a:rPr>
                  <a:t> </a:t>
                </a:r>
              </a:p>
            </p:txBody>
          </p:sp>
        </mc:Fallback>
      </mc:AlternateContent>
      <p:sp>
        <p:nvSpPr>
          <p:cNvPr id="3" name="Title 2"/>
          <p:cNvSpPr>
            <a:spLocks noGrp="1"/>
          </p:cNvSpPr>
          <p:nvPr>
            <p:ph type="title"/>
          </p:nvPr>
        </p:nvSpPr>
        <p:spPr/>
        <p:txBody>
          <a:bodyPr/>
          <a:lstStyle/>
          <a:p>
            <a:endParaRPr lang="en-US" dirty="0"/>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5867400" y="4343400"/>
            <a:ext cx="2705100" cy="2108200"/>
          </a:xfrm>
          <a:prstGeom prst="rect">
            <a:avLst/>
          </a:prstGeom>
          <a:noFill/>
          <a:ln>
            <a:noFill/>
          </a:ln>
        </p:spPr>
      </p:pic>
    </p:spTree>
    <p:extLst>
      <p:ext uri="{BB962C8B-B14F-4D97-AF65-F5344CB8AC3E}">
        <p14:creationId xmlns:p14="http://schemas.microsoft.com/office/powerpoint/2010/main" val="32678984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b="1" dirty="0" smtClean="0"/>
              <a:t>Theorem </a:t>
            </a:r>
            <a:r>
              <a:rPr lang="en-US" b="1" dirty="0"/>
              <a:t>5-1: If two parallel planes are cut by a third plane, then the lines of the intersection are parallel</a:t>
            </a:r>
            <a:r>
              <a:rPr lang="en-US" b="1" dirty="0" smtClean="0"/>
              <a:t>.</a:t>
            </a:r>
            <a:endParaRPr lang="en-US" dirty="0"/>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25281119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Content Placeholder 1"/>
              <p:cNvSpPr>
                <a:spLocks noGrp="1"/>
              </p:cNvSpPr>
              <p:nvPr>
                <p:ph idx="1"/>
              </p:nvPr>
            </p:nvSpPr>
            <p:spPr/>
            <p:txBody>
              <a:bodyPr>
                <a:normAutofit/>
              </a:bodyPr>
              <a:lstStyle/>
              <a:p>
                <a:pPr marL="109728" indent="0">
                  <a:buNone/>
                </a:pPr>
                <a:r>
                  <a:rPr lang="en-US" dirty="0" smtClean="0"/>
                  <a:t>In </a:t>
                </a:r>
                <a:r>
                  <a:rPr lang="en-US" dirty="0"/>
                  <a:t>the figure, plane S and T are parallel.  Identify two pairs of parallel lines.</a:t>
                </a:r>
              </a:p>
              <a:p>
                <a:pPr marL="109728" indent="0">
                  <a:buNone/>
                </a:pPr>
                <a:r>
                  <a:rPr lang="en-US" dirty="0" smtClean="0"/>
                  <a:t>Solution</a:t>
                </a:r>
                <a:endParaRPr lang="en-US" dirty="0"/>
              </a:p>
              <a:p>
                <a:pPr marL="109728" indent="0">
                  <a:buNone/>
                </a:pPr>
                <a:r>
                  <a:rPr lang="en-US" dirty="0"/>
                  <a:t>Since planes S and T are parallel, their intersections with any plane that crosses them form a pair of parallel lines.  Therefore, </a:t>
                </a:r>
                <a14:m>
                  <m:oMath xmlns:m="http://schemas.openxmlformats.org/officeDocument/2006/math">
                    <m:acc>
                      <m:accPr>
                        <m:chr m:val="⃡"/>
                        <m:ctrlPr>
                          <a:rPr lang="en-US" i="1">
                            <a:latin typeface="Cambria Math"/>
                          </a:rPr>
                        </m:ctrlPr>
                      </m:accPr>
                      <m:e>
                        <m:r>
                          <a:rPr lang="en-US" i="1">
                            <a:latin typeface="Cambria Math"/>
                          </a:rPr>
                          <m:t>𝐴𝐵</m:t>
                        </m:r>
                      </m:e>
                    </m:acc>
                    <m:r>
                      <a:rPr lang="en-US" i="1">
                        <a:latin typeface="Cambria Math"/>
                      </a:rPr>
                      <m:t>∥</m:t>
                    </m:r>
                    <m:acc>
                      <m:accPr>
                        <m:chr m:val="⃡"/>
                        <m:ctrlPr>
                          <a:rPr lang="en-US" i="1">
                            <a:latin typeface="Cambria Math"/>
                          </a:rPr>
                        </m:ctrlPr>
                      </m:accPr>
                      <m:e>
                        <m:r>
                          <a:rPr lang="en-US" i="1">
                            <a:latin typeface="Cambria Math"/>
                          </a:rPr>
                          <m:t>𝐶𝐷</m:t>
                        </m:r>
                      </m:e>
                    </m:acc>
                  </m:oMath>
                </a14:m>
                <a:r>
                  <a:rPr lang="en-US" dirty="0"/>
                  <a:t> and  </a:t>
                </a:r>
                <a14:m>
                  <m:oMath xmlns:m="http://schemas.openxmlformats.org/officeDocument/2006/math">
                    <m:acc>
                      <m:accPr>
                        <m:chr m:val="⃡"/>
                        <m:ctrlPr>
                          <a:rPr lang="en-US" i="1">
                            <a:latin typeface="Cambria Math"/>
                          </a:rPr>
                        </m:ctrlPr>
                      </m:accPr>
                      <m:e>
                        <m:r>
                          <a:rPr lang="en-US" i="1">
                            <a:latin typeface="Cambria Math"/>
                          </a:rPr>
                          <m:t>𝐸𝐹</m:t>
                        </m:r>
                      </m:e>
                    </m:acc>
                    <m:r>
                      <a:rPr lang="en-US" i="1">
                        <a:latin typeface="Cambria Math"/>
                      </a:rPr>
                      <m:t>∥</m:t>
                    </m:r>
                    <m:acc>
                      <m:accPr>
                        <m:chr m:val="⃡"/>
                        <m:ctrlPr>
                          <a:rPr lang="en-US" i="1">
                            <a:latin typeface="Cambria Math"/>
                          </a:rPr>
                        </m:ctrlPr>
                      </m:accPr>
                      <m:e>
                        <m:r>
                          <a:rPr lang="en-US" i="1">
                            <a:latin typeface="Cambria Math"/>
                          </a:rPr>
                          <m:t>𝐺𝐻</m:t>
                        </m:r>
                      </m:e>
                    </m:acc>
                  </m:oMath>
                </a14:m>
                <a:r>
                  <a:rPr lang="en-US" dirty="0"/>
                  <a:t>. </a:t>
                </a:r>
              </a:p>
            </p:txBody>
          </p:sp>
        </mc:Choice>
        <mc:Fallback xmlns="">
          <p:sp>
            <p:nvSpPr>
              <p:cNvPr id="2" name="Content Placeholder 1"/>
              <p:cNvSpPr>
                <a:spLocks noGrp="1" noRot="1" noChangeAspect="1" noMove="1" noResize="1" noEditPoints="1" noAdjustHandles="1" noChangeArrowheads="1" noChangeShapeType="1" noTextEdit="1"/>
              </p:cNvSpPr>
              <p:nvPr>
                <p:ph idx="1"/>
              </p:nvPr>
            </p:nvSpPr>
            <p:spPr>
              <a:blipFill rotWithShape="1">
                <a:blip r:embed="rId2"/>
                <a:stretch>
                  <a:fillRect t="-1213" r="-148"/>
                </a:stretch>
              </a:blipFill>
            </p:spPr>
            <p:txBody>
              <a:bodyPr/>
              <a:lstStyle/>
              <a:p>
                <a:r>
                  <a:rPr lang="en-US">
                    <a:noFill/>
                  </a:rPr>
                  <a:t> </a:t>
                </a:r>
              </a:p>
            </p:txBody>
          </p:sp>
        </mc:Fallback>
      </mc:AlternateContent>
      <p:sp>
        <p:nvSpPr>
          <p:cNvPr id="3" name="Title 2"/>
          <p:cNvSpPr>
            <a:spLocks noGrp="1"/>
          </p:cNvSpPr>
          <p:nvPr>
            <p:ph type="title"/>
          </p:nvPr>
        </p:nvSpPr>
        <p:spPr/>
        <p:txBody>
          <a:bodyPr>
            <a:normAutofit fontScale="90000"/>
          </a:bodyPr>
          <a:lstStyle/>
          <a:p>
            <a:r>
              <a:rPr lang="en-US" dirty="0"/>
              <a:t>Example 1.  Identifying Parallel Lines</a:t>
            </a:r>
            <a:r>
              <a:rPr lang="en-US" dirty="0" smtClean="0"/>
              <a:t>.</a:t>
            </a:r>
            <a:endParaRPr lang="en-US" dirty="0"/>
          </a:p>
        </p:txBody>
      </p:sp>
      <p:pic>
        <p:nvPicPr>
          <p:cNvPr id="4" name="Picture 3"/>
          <p:cNvPicPr/>
          <p:nvPr/>
        </p:nvPicPr>
        <p:blipFill>
          <a:blip r:embed="rId3">
            <a:extLst>
              <a:ext uri="{28A0092B-C50C-407E-A947-70E740481C1C}">
                <a14:useLocalDpi xmlns:a14="http://schemas.microsoft.com/office/drawing/2010/main" val="0"/>
              </a:ext>
            </a:extLst>
          </a:blip>
          <a:srcRect/>
          <a:stretch>
            <a:fillRect/>
          </a:stretch>
        </p:blipFill>
        <p:spPr bwMode="auto">
          <a:xfrm>
            <a:off x="4572001" y="4114801"/>
            <a:ext cx="4572000" cy="2743200"/>
          </a:xfrm>
          <a:prstGeom prst="rect">
            <a:avLst/>
          </a:prstGeom>
          <a:noFill/>
          <a:ln>
            <a:noFill/>
          </a:ln>
        </p:spPr>
      </p:pic>
    </p:spTree>
    <p:extLst>
      <p:ext uri="{BB962C8B-B14F-4D97-AF65-F5344CB8AC3E}">
        <p14:creationId xmlns:p14="http://schemas.microsoft.com/office/powerpoint/2010/main" val="10784023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109728" indent="0">
              <a:buNone/>
            </a:pPr>
            <a:r>
              <a:rPr lang="en-US" b="1" dirty="0" smtClean="0"/>
              <a:t>Theorem </a:t>
            </a:r>
            <a:r>
              <a:rPr lang="en-US" b="1" dirty="0"/>
              <a:t>5-2: If two lines in a plane are perpendicular to the same line, then they are parallel to each other</a:t>
            </a:r>
            <a:r>
              <a:rPr lang="en-US" b="1" dirty="0" smtClean="0"/>
              <a:t>.</a:t>
            </a:r>
            <a:endParaRPr lang="en-US" dirty="0"/>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147312640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59</TotalTime>
  <Words>969</Words>
  <Application>Microsoft Office PowerPoint</Application>
  <PresentationFormat>On-screen Show (4:3)</PresentationFormat>
  <Paragraphs>65</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Concourse</vt:lpstr>
      <vt:lpstr>Lesson 5</vt:lpstr>
      <vt:lpstr>PowerPoint Presentation</vt:lpstr>
      <vt:lpstr>PowerPoint Presentation</vt:lpstr>
      <vt:lpstr>PowerPoint Presentation</vt:lpstr>
      <vt:lpstr>PowerPoint Presentation</vt:lpstr>
      <vt:lpstr>PowerPoint Presentation</vt:lpstr>
      <vt:lpstr>PowerPoint Presentation</vt:lpstr>
      <vt:lpstr>Example 1.  Identifying Parallel Lines.</vt:lpstr>
      <vt:lpstr>PowerPoint Presentation</vt:lpstr>
      <vt:lpstr>PowerPoint Presentation</vt:lpstr>
      <vt:lpstr>PowerPoint Presentation</vt:lpstr>
      <vt:lpstr>PowerPoint Presentation</vt:lpstr>
      <vt:lpstr>PowerPoint Presentation</vt:lpstr>
      <vt:lpstr>PowerPoint Presentation</vt:lpstr>
      <vt:lpstr>Example 2. Classifying Pairs of Lines.</vt:lpstr>
      <vt:lpstr>Example 2. Classifying Pairs of Lines.</vt:lpstr>
      <vt:lpstr>Example 2. Classifying Pairs of Lines.</vt:lpstr>
      <vt:lpstr>PowerPoint Presentation</vt:lpstr>
      <vt:lpstr>Example 3. Using the Parallel Postulate</vt:lpstr>
      <vt:lpstr>PowerPoint Presentation</vt:lpstr>
      <vt:lpstr>Example 4.  Application: Power Lines</vt:lpstr>
      <vt:lpstr>Example 4.  Application: Power Lines</vt:lpstr>
      <vt:lpstr>You Try!!!!  </vt:lpstr>
      <vt:lpstr>PowerPoint Presentation</vt:lpstr>
      <vt:lpstr>Assignment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 5</dc:title>
  <dc:creator>Peter Heintz</dc:creator>
  <cp:lastModifiedBy>Peter Heintz</cp:lastModifiedBy>
  <cp:revision>11</cp:revision>
  <dcterms:created xsi:type="dcterms:W3CDTF">2014-08-10T19:53:50Z</dcterms:created>
  <dcterms:modified xsi:type="dcterms:W3CDTF">2014-08-24T00:05:46Z</dcterms:modified>
</cp:coreProperties>
</file>