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5"/>
  </p:notesMasterIdLst>
  <p:handoutMasterIdLst>
    <p:handoutMasterId r:id="rId16"/>
  </p:handoutMasterIdLst>
  <p:sldIdLst>
    <p:sldId id="267" r:id="rId3"/>
    <p:sldId id="268" r:id="rId4"/>
    <p:sldId id="271" r:id="rId5"/>
    <p:sldId id="269" r:id="rId6"/>
    <p:sldId id="272" r:id="rId7"/>
    <p:sldId id="273" r:id="rId8"/>
    <p:sldId id="274" r:id="rId9"/>
    <p:sldId id="278" r:id="rId10"/>
    <p:sldId id="276" r:id="rId11"/>
    <p:sldId id="277" r:id="rId12"/>
    <p:sldId id="275" r:id="rId13"/>
    <p:sldId id="270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8/11/2016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8/11/2016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8/11/2016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8/11/2016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8/11/2016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8/11/2016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aolorivera.blogspot.com/2007/10/helen-of-troy.html" TargetMode="External"/><Relationship Id="rId3" Type="http://schemas.openxmlformats.org/officeDocument/2006/relationships/hyperlink" Target="https://en.wikipedia.org/wiki/Troy" TargetMode="External"/><Relationship Id="rId7" Type="http://schemas.openxmlformats.org/officeDocument/2006/relationships/hyperlink" Target="http://www.theoi.com/Gallery/K4.5.html" TargetMode="External"/><Relationship Id="rId2" Type="http://schemas.openxmlformats.org/officeDocument/2006/relationships/hyperlink" Target="http://shadowofthelion.com/cities-of-alexanders-world-troy-iliu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cient.eu/article/895/" TargetMode="External"/><Relationship Id="rId11" Type="http://schemas.openxmlformats.org/officeDocument/2006/relationships/hyperlink" Target="http://www.cgsociety.org/index.php/CGSFeatures/FeaturePrintable/the_cg_vfx_of_troy_-_part_1" TargetMode="External"/><Relationship Id="rId5" Type="http://schemas.openxmlformats.org/officeDocument/2006/relationships/hyperlink" Target="https://en.wikipedia.org/wiki/Homer" TargetMode="External"/><Relationship Id="rId10" Type="http://schemas.openxmlformats.org/officeDocument/2006/relationships/hyperlink" Target="http://www.fanpop.com/clubs/katie-mcgrath/images/23640086/title/katie-mcgrath-helen-troy-fanart" TargetMode="External"/><Relationship Id="rId4" Type="http://schemas.openxmlformats.org/officeDocument/2006/relationships/hyperlink" Target="http://www.mlahanas.de/Greeks/Live/Writer/Images/blueseahomermap.gif" TargetMode="External"/><Relationship Id="rId9" Type="http://schemas.openxmlformats.org/officeDocument/2006/relationships/hyperlink" Target="http://www.today.com/style#38658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Iliad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381000"/>
            <a:ext cx="10457234" cy="6143625"/>
          </a:xfrm>
        </p:spPr>
      </p:pic>
    </p:spTree>
    <p:extLst>
      <p:ext uri="{BB962C8B-B14F-4D97-AF65-F5344CB8AC3E}">
        <p14:creationId xmlns:p14="http://schemas.microsoft.com/office/powerpoint/2010/main" val="42520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457200"/>
            <a:ext cx="8229599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Rage: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Sing; Goddess, Achilles’ rage,</a:t>
            </a:r>
          </a:p>
          <a:p>
            <a:pPr marL="0" indent="0">
              <a:buNone/>
            </a:pPr>
            <a:r>
              <a:rPr lang="en-US" dirty="0" smtClean="0"/>
              <a:t>Black and murderous, that cost the Greeks</a:t>
            </a:r>
          </a:p>
          <a:p>
            <a:pPr marL="0" indent="0">
              <a:buNone/>
            </a:pPr>
            <a:r>
              <a:rPr lang="en-US" dirty="0" smtClean="0"/>
              <a:t>Incalculable pain, pitched countless souls</a:t>
            </a:r>
          </a:p>
          <a:p>
            <a:pPr marL="0" indent="0">
              <a:buNone/>
            </a:pPr>
            <a:r>
              <a:rPr lang="en-US" dirty="0" smtClean="0"/>
              <a:t>Of heroes into Hades’ dark,</a:t>
            </a:r>
          </a:p>
          <a:p>
            <a:pPr marL="0" indent="0">
              <a:buNone/>
            </a:pPr>
            <a:r>
              <a:rPr lang="en-US" dirty="0" smtClean="0"/>
              <a:t>And left their bodies to rot as feasts</a:t>
            </a:r>
          </a:p>
          <a:p>
            <a:pPr marL="0" indent="0">
              <a:buNone/>
            </a:pPr>
            <a:r>
              <a:rPr lang="en-US" dirty="0" smtClean="0"/>
              <a:t>For dogs and birds, as Zeus’ will was done.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Begin with the clash between Agamemnon—</a:t>
            </a:r>
          </a:p>
          <a:p>
            <a:pPr marL="0" indent="0">
              <a:buNone/>
            </a:pPr>
            <a:r>
              <a:rPr lang="en-US" dirty="0" smtClean="0"/>
              <a:t>The Greek warlord—</a:t>
            </a:r>
            <a:r>
              <a:rPr lang="en-US" dirty="0"/>
              <a:t> </a:t>
            </a:r>
            <a:r>
              <a:rPr lang="en-US" dirty="0" smtClean="0"/>
              <a:t>and godlike Achilles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 rot="5400000">
            <a:off x="8024812" y="2641599"/>
            <a:ext cx="5867400" cy="1498601"/>
          </a:xfrm>
        </p:spPr>
        <p:txBody>
          <a:bodyPr>
            <a:noAutofit/>
          </a:bodyPr>
          <a:lstStyle/>
          <a:p>
            <a:r>
              <a:rPr lang="en-US" sz="6600" dirty="0" smtClean="0"/>
              <a:t>The Invocation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414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381000"/>
            <a:ext cx="11430000" cy="5689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http://shadowofthelion.com/cities-of-alexanders-world-troy-ilium/</a:t>
            </a:r>
            <a:endParaRPr lang="en-US" dirty="0"/>
          </a:p>
          <a:p>
            <a:r>
              <a:rPr lang="en-US" dirty="0">
                <a:hlinkClick r:id="rId3"/>
              </a:rPr>
              <a:t>https://en.wikipedia.org/wiki/Troy</a:t>
            </a:r>
            <a:endParaRPr lang="en-US" dirty="0"/>
          </a:p>
          <a:p>
            <a:r>
              <a:rPr lang="en-US" dirty="0">
                <a:hlinkClick r:id="rId4"/>
              </a:rPr>
              <a:t>http://www.mlahanas.de/Greeks/Live/Writer/Images/blueseahomermap.gif</a:t>
            </a:r>
            <a:endParaRPr lang="en-US" dirty="0"/>
          </a:p>
          <a:p>
            <a:r>
              <a:rPr lang="en-US" dirty="0">
                <a:hlinkClick r:id="rId5"/>
              </a:rPr>
              <a:t>https://en.wikipedia.org/wiki/Homer</a:t>
            </a:r>
            <a:endParaRPr lang="en-US" dirty="0"/>
          </a:p>
          <a:p>
            <a:r>
              <a:rPr lang="en-US" dirty="0">
                <a:hlinkClick r:id="rId6"/>
              </a:rPr>
              <a:t>http://www.ancient.eu/article/895/</a:t>
            </a:r>
            <a:endParaRPr lang="en-US" dirty="0"/>
          </a:p>
          <a:p>
            <a:r>
              <a:rPr lang="en-US" dirty="0">
                <a:hlinkClick r:id="rId7"/>
              </a:rPr>
              <a:t>http://www.theoi.com/Gallery/K4.5.html</a:t>
            </a:r>
            <a:endParaRPr lang="en-US" dirty="0"/>
          </a:p>
          <a:p>
            <a:r>
              <a:rPr lang="en-US" dirty="0">
                <a:hlinkClick r:id="rId8"/>
              </a:rPr>
              <a:t>https://paolorivera.blogspot.com/2007/10/helen-of-troy.html</a:t>
            </a:r>
            <a:endParaRPr lang="en-US" dirty="0"/>
          </a:p>
          <a:p>
            <a:r>
              <a:rPr lang="en-US" dirty="0">
                <a:hlinkClick r:id="rId9"/>
              </a:rPr>
              <a:t>http://www.today.com/style#386580</a:t>
            </a:r>
            <a:endParaRPr lang="en-US" dirty="0"/>
          </a:p>
          <a:p>
            <a:r>
              <a:rPr lang="en-US" dirty="0">
                <a:hlinkClick r:id="rId10"/>
              </a:rPr>
              <a:t>http://www.fanpop.com/clubs/katie-mcgrath/images/23640086/title/katie-mcgrath-helen-troy-fanart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11"/>
              </a:rPr>
              <a:t>http://www.cgsociety.org/index.php/CGSFeatures/FeaturePrintable/the_cg_vfx_of_troy_-_</a:t>
            </a:r>
            <a:r>
              <a:rPr lang="en-US" dirty="0" smtClean="0">
                <a:hlinkClick r:id="rId11"/>
              </a:rPr>
              <a:t>part_1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https://en.wikipedia.org/wiki/Iliad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3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8883" y="533400"/>
            <a:ext cx="1979929" cy="762000"/>
          </a:xfrm>
        </p:spPr>
        <p:txBody>
          <a:bodyPr/>
          <a:lstStyle/>
          <a:p>
            <a:r>
              <a:rPr lang="en-US" dirty="0"/>
              <a:t>The Iliad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9829" y="1295400"/>
            <a:ext cx="4648200" cy="47752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Epic poem</a:t>
            </a:r>
          </a:p>
          <a:p>
            <a:r>
              <a:rPr lang="en-US" sz="3200" dirty="0"/>
              <a:t>Oral tradition</a:t>
            </a:r>
          </a:p>
          <a:p>
            <a:r>
              <a:rPr lang="en-US" sz="3200" dirty="0"/>
              <a:t>Written 760-710 B.C.</a:t>
            </a:r>
          </a:p>
          <a:p>
            <a:pPr marL="0" indent="0">
              <a:buNone/>
            </a:pPr>
            <a:r>
              <a:rPr lang="en-US" sz="3200" dirty="0" smtClean="0"/>
              <a:t>*</a:t>
            </a:r>
            <a:r>
              <a:rPr lang="en-US" sz="3200" dirty="0"/>
              <a:t>One of the oldest stories in Western literature</a:t>
            </a:r>
          </a:p>
          <a:p>
            <a:r>
              <a:rPr lang="en-US" sz="3200" dirty="0"/>
              <a:t>Tells the story of the siege of the city Troy (Ilium)</a:t>
            </a:r>
          </a:p>
          <a:p>
            <a:r>
              <a:rPr lang="en-US" sz="3200" b="1" i="1" dirty="0"/>
              <a:t>In media res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29" y="1295400"/>
            <a:ext cx="6643596" cy="4114800"/>
          </a:xfrm>
        </p:spPr>
      </p:pic>
    </p:spTree>
    <p:extLst>
      <p:ext uri="{BB962C8B-B14F-4D97-AF65-F5344CB8AC3E}">
        <p14:creationId xmlns:p14="http://schemas.microsoft.com/office/powerpoint/2010/main" val="34375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2" y="2148840"/>
            <a:ext cx="5885688" cy="4414266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273177"/>
            <a:ext cx="5969000" cy="4082796"/>
          </a:xfrm>
        </p:spPr>
      </p:pic>
    </p:spTree>
    <p:extLst>
      <p:ext uri="{BB962C8B-B14F-4D97-AF65-F5344CB8AC3E}">
        <p14:creationId xmlns:p14="http://schemas.microsoft.com/office/powerpoint/2010/main" val="414255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915" y="457200"/>
            <a:ext cx="2437129" cy="762000"/>
          </a:xfrm>
        </p:spPr>
        <p:txBody>
          <a:bodyPr/>
          <a:lstStyle/>
          <a:p>
            <a:r>
              <a:rPr lang="en-US" dirty="0"/>
              <a:t>Authorship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2" y="1447800"/>
            <a:ext cx="5943600" cy="4953000"/>
          </a:xfrm>
        </p:spPr>
        <p:txBody>
          <a:bodyPr>
            <a:noAutofit/>
          </a:bodyPr>
          <a:lstStyle/>
          <a:p>
            <a:r>
              <a:rPr lang="en-US" sz="3600" dirty="0"/>
              <a:t>Traditionally written by Homer</a:t>
            </a:r>
          </a:p>
          <a:p>
            <a:r>
              <a:rPr lang="en-US" sz="3600" dirty="0"/>
              <a:t>Probably written by many men sometime between 900 and 700 B.C.</a:t>
            </a:r>
          </a:p>
          <a:p>
            <a:r>
              <a:rPr lang="en-US" sz="3600" dirty="0"/>
              <a:t>Homer</a:t>
            </a:r>
          </a:p>
          <a:p>
            <a:pPr lvl="1"/>
            <a:r>
              <a:rPr lang="en-US" sz="3200" dirty="0"/>
              <a:t>Blind poet</a:t>
            </a:r>
          </a:p>
          <a:p>
            <a:pPr lvl="1"/>
            <a:r>
              <a:rPr lang="en-US" sz="3200" dirty="0"/>
              <a:t>Lived somewhere in Asia Minor (near Troy)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748030"/>
            <a:ext cx="4103847" cy="5167116"/>
          </a:xfrm>
        </p:spPr>
      </p:pic>
    </p:spTree>
    <p:extLst>
      <p:ext uri="{BB962C8B-B14F-4D97-AF65-F5344CB8AC3E}">
        <p14:creationId xmlns:p14="http://schemas.microsoft.com/office/powerpoint/2010/main" val="11921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35" y="304800"/>
            <a:ext cx="2513329" cy="762000"/>
          </a:xfrm>
        </p:spPr>
        <p:txBody>
          <a:bodyPr/>
          <a:lstStyle/>
          <a:p>
            <a:r>
              <a:rPr lang="en-US" dirty="0"/>
              <a:t>Oral Poetry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171" y="1070768"/>
            <a:ext cx="4773956" cy="5406232"/>
          </a:xfrm>
        </p:spPr>
        <p:txBody>
          <a:bodyPr/>
          <a:lstStyle/>
          <a:p>
            <a:r>
              <a:rPr lang="en-US" sz="2800" dirty="0"/>
              <a:t>Epic</a:t>
            </a:r>
          </a:p>
          <a:p>
            <a:pPr lvl="1"/>
            <a:r>
              <a:rPr lang="en-US" sz="2400" dirty="0"/>
              <a:t>Greek </a:t>
            </a:r>
            <a:r>
              <a:rPr lang="en-US" sz="2400" i="1" dirty="0"/>
              <a:t>epos </a:t>
            </a:r>
            <a:r>
              <a:rPr lang="en-US" sz="2400" dirty="0"/>
              <a:t>“saying, line of poetry”</a:t>
            </a:r>
          </a:p>
          <a:p>
            <a:r>
              <a:rPr lang="en-US" sz="2800" dirty="0"/>
              <a:t>Meter is dactylic hexameter (one long + one long or two short syllables per meter)</a:t>
            </a:r>
          </a:p>
          <a:p>
            <a:pPr lvl="1"/>
            <a:r>
              <a:rPr lang="en-US" sz="2400" dirty="0"/>
              <a:t>Six metrical feet</a:t>
            </a:r>
          </a:p>
          <a:p>
            <a:r>
              <a:rPr lang="en-US" sz="2800" dirty="0"/>
              <a:t>Oral poetry is formulaic because it makes memorization easier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27" y="1066800"/>
            <a:ext cx="6661977" cy="4433243"/>
          </a:xfrm>
        </p:spPr>
      </p:pic>
    </p:spTree>
    <p:extLst>
      <p:ext uri="{BB962C8B-B14F-4D97-AF65-F5344CB8AC3E}">
        <p14:creationId xmlns:p14="http://schemas.microsoft.com/office/powerpoint/2010/main" val="66306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57200"/>
            <a:ext cx="3732529" cy="685800"/>
          </a:xfrm>
        </p:spPr>
        <p:txBody>
          <a:bodyPr/>
          <a:lstStyle/>
          <a:p>
            <a:r>
              <a:rPr lang="en-US" dirty="0"/>
              <a:t>Judgement of Paris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2" y="1371600"/>
            <a:ext cx="5638800" cy="5105400"/>
          </a:xfrm>
        </p:spPr>
        <p:txBody>
          <a:bodyPr>
            <a:normAutofit/>
          </a:bodyPr>
          <a:lstStyle/>
          <a:p>
            <a:r>
              <a:rPr lang="en-US" sz="3600" dirty="0"/>
              <a:t>Who is the fairest woman? Aphrodite, Hera, or Athena?</a:t>
            </a:r>
          </a:p>
          <a:p>
            <a:pPr lvl="1"/>
            <a:r>
              <a:rPr lang="en-US" sz="3200" dirty="0"/>
              <a:t>Athena offered wisdom and skill in war</a:t>
            </a:r>
          </a:p>
          <a:p>
            <a:pPr lvl="1"/>
            <a:r>
              <a:rPr lang="en-US" sz="3200" dirty="0"/>
              <a:t>Aphrodite offered the world’s most beautiful woman as wife</a:t>
            </a:r>
          </a:p>
          <a:p>
            <a:pPr lvl="1"/>
            <a:r>
              <a:rPr lang="en-US" sz="3200" dirty="0"/>
              <a:t>Hera offered to make him king of Europe and Asia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13" y="2286001"/>
            <a:ext cx="5674064" cy="2849754"/>
          </a:xfrm>
        </p:spPr>
      </p:pic>
    </p:spTree>
    <p:extLst>
      <p:ext uri="{BB962C8B-B14F-4D97-AF65-F5344CB8AC3E}">
        <p14:creationId xmlns:p14="http://schemas.microsoft.com/office/powerpoint/2010/main" val="170253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381000"/>
            <a:ext cx="8533129" cy="685800"/>
          </a:xfrm>
        </p:spPr>
        <p:txBody>
          <a:bodyPr/>
          <a:lstStyle/>
          <a:p>
            <a:r>
              <a:rPr lang="en-US" dirty="0"/>
              <a:t>The Beauty That Launched A Thousand Ships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1089660"/>
            <a:ext cx="2286000" cy="30480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2" y="2895600"/>
            <a:ext cx="2502376" cy="345186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1036320"/>
            <a:ext cx="4395735" cy="2648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683" y="2716530"/>
            <a:ext cx="2514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6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Kleos</a:t>
            </a:r>
            <a:r>
              <a:rPr lang="en-US" sz="3200" dirty="0" smtClean="0"/>
              <a:t> – Fame/glory </a:t>
            </a:r>
          </a:p>
          <a:p>
            <a:r>
              <a:rPr lang="en-US" sz="3200" dirty="0" smtClean="0"/>
              <a:t>Heroism</a:t>
            </a:r>
          </a:p>
          <a:p>
            <a:r>
              <a:rPr lang="en-US" sz="3200" dirty="0" smtClean="0"/>
              <a:t>Destructiveness of Rage</a:t>
            </a:r>
            <a:endParaRPr lang="en-US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2146895"/>
            <a:ext cx="4773612" cy="358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84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381000"/>
            <a:ext cx="9828529" cy="685800"/>
          </a:xfrm>
        </p:spPr>
        <p:txBody>
          <a:bodyPr/>
          <a:lstStyle/>
          <a:p>
            <a:r>
              <a:rPr lang="en-US" dirty="0" smtClean="0"/>
              <a:t>Epic Poetry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143000"/>
            <a:ext cx="10438131" cy="4927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Lengthy narrative poem</a:t>
            </a:r>
          </a:p>
          <a:p>
            <a:pPr lvl="1"/>
            <a:r>
              <a:rPr lang="en-US" dirty="0"/>
              <a:t>Serious subject</a:t>
            </a:r>
          </a:p>
          <a:p>
            <a:pPr lvl="1"/>
            <a:r>
              <a:rPr lang="en-US" b="1" u="sng" dirty="0"/>
              <a:t>Medias Res</a:t>
            </a:r>
            <a:r>
              <a:rPr lang="en-US" dirty="0"/>
              <a:t>:  beginning a story by plunging into the middle of the action</a:t>
            </a:r>
          </a:p>
          <a:p>
            <a:pPr lvl="2"/>
            <a:r>
              <a:rPr lang="en-US" dirty="0"/>
              <a:t>Latin </a:t>
            </a:r>
            <a:r>
              <a:rPr lang="en-US" i="1" dirty="0"/>
              <a:t> In Medias Res </a:t>
            </a:r>
            <a:r>
              <a:rPr lang="en-US" dirty="0"/>
              <a:t>“in the midst of things”</a:t>
            </a:r>
          </a:p>
          <a:p>
            <a:pPr lvl="1"/>
            <a:r>
              <a:rPr lang="en-US" dirty="0"/>
              <a:t>Writing style of lofty elevated</a:t>
            </a:r>
          </a:p>
          <a:p>
            <a:pPr lvl="1"/>
            <a:r>
              <a:rPr lang="en-US" dirty="0"/>
              <a:t>Invocation of the </a:t>
            </a:r>
            <a:r>
              <a:rPr lang="en-US" dirty="0" smtClean="0"/>
              <a:t>muse</a:t>
            </a:r>
            <a:endParaRPr lang="en-US" dirty="0"/>
          </a:p>
          <a:p>
            <a:r>
              <a:rPr lang="en-US" dirty="0"/>
              <a:t>The hero</a:t>
            </a:r>
          </a:p>
          <a:p>
            <a:pPr lvl="1"/>
            <a:r>
              <a:rPr lang="en-US" dirty="0"/>
              <a:t>Is of national or even cosmic importance</a:t>
            </a:r>
          </a:p>
          <a:p>
            <a:pPr lvl="1"/>
            <a:r>
              <a:rPr lang="en-US" dirty="0"/>
              <a:t>Embodies the values of the civilization</a:t>
            </a:r>
          </a:p>
          <a:p>
            <a:pPr lvl="1"/>
            <a:r>
              <a:rPr lang="en-US" dirty="0"/>
              <a:t>Encounters gods and monsters</a:t>
            </a:r>
          </a:p>
          <a:p>
            <a:pPr lvl="1"/>
            <a:r>
              <a:rPr lang="en-US" dirty="0"/>
              <a:t>Shows great valor during heroic deeds or events; superhuman courage</a:t>
            </a:r>
          </a:p>
          <a:p>
            <a:pPr lvl="1"/>
            <a:r>
              <a:rPr lang="en-US" dirty="0"/>
              <a:t>Trip to the underworld</a:t>
            </a:r>
          </a:p>
          <a:p>
            <a:r>
              <a:rPr lang="en-US" dirty="0"/>
              <a:t>Often significant to a culture or </a:t>
            </a:r>
            <a:r>
              <a:rPr lang="en-US" dirty="0" smtClean="0"/>
              <a:t>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0</TotalTime>
  <Words>285</Words>
  <Application>Microsoft Office PowerPoint</Application>
  <PresentationFormat>Custom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Books Classic 16x9</vt:lpstr>
      <vt:lpstr>The Iliad</vt:lpstr>
      <vt:lpstr>The Iliad</vt:lpstr>
      <vt:lpstr>PowerPoint Presentation</vt:lpstr>
      <vt:lpstr>Authorship</vt:lpstr>
      <vt:lpstr>Oral Poetry</vt:lpstr>
      <vt:lpstr>Judgement of Paris</vt:lpstr>
      <vt:lpstr>The Beauty That Launched A Thousand Ships</vt:lpstr>
      <vt:lpstr>Themes</vt:lpstr>
      <vt:lpstr>Epic Poetry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2016-07-07T21:31:33Z</dcterms:created>
  <dcterms:modified xsi:type="dcterms:W3CDTF">2016-08-11T14:14:49Z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