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2"/>
  </p:sldMasterIdLst>
  <p:notesMasterIdLst>
    <p:notesMasterId r:id="rId18"/>
  </p:notesMasterIdLst>
  <p:handoutMasterIdLst>
    <p:handoutMasterId r:id="rId19"/>
  </p:handoutMasterIdLst>
  <p:sldIdLst>
    <p:sldId id="267" r:id="rId3"/>
    <p:sldId id="268" r:id="rId4"/>
    <p:sldId id="275" r:id="rId5"/>
    <p:sldId id="276" r:id="rId6"/>
    <p:sldId id="277" r:id="rId7"/>
    <p:sldId id="278" r:id="rId8"/>
    <p:sldId id="270" r:id="rId9"/>
    <p:sldId id="271" r:id="rId10"/>
    <p:sldId id="272" r:id="rId11"/>
    <p:sldId id="273" r:id="rId12"/>
    <p:sldId id="274" r:id="rId13"/>
    <p:sldId id="279" r:id="rId14"/>
    <p:sldId id="280" r:id="rId15"/>
    <p:sldId id="281" r:id="rId16"/>
    <p:sldId id="269"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p:cViewPr varScale="1">
        <p:scale>
          <a:sx n="107" d="100"/>
          <a:sy n="107" d="100"/>
        </p:scale>
        <p:origin x="-102" y="-204"/>
      </p:cViewPr>
      <p:guideLst>
        <p:guide orient="horz" pos="2160"/>
        <p:guide pos="3839"/>
      </p:guideLst>
    </p:cSldViewPr>
  </p:slid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8/9/2016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8/9/2016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a:solidFill>
                  <a:schemeClr val="tx2"/>
                </a:solidFill>
              </a:defRPr>
            </a:lvl1pPr>
          </a:lstStyle>
          <a:p>
            <a:fld id="{8E36636D-D922-432D-A958-524484B5923D}" type="datetimeFigureOut">
              <a:rPr lang="en-US"/>
              <a:pPr/>
              <a:t>8/9/2016</a:t>
            </a:fld>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8/9/2016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8/9/2016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8E36636D-D922-432D-A958-524484B5923D}" type="datetimeFigureOut">
              <a:rPr lang="en-US"/>
              <a:pPr/>
              <a:t>8/9/2016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6636D-D922-432D-A958-524484B5923D}" type="datetimeFigureOut">
              <a:rPr lang="en-US"/>
              <a:pPr/>
              <a:t>8/9/2016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8E36636D-D922-432D-A958-524484B5923D}" type="datetimeFigureOut">
              <a:rPr lang="en-US"/>
              <a:pPr/>
              <a:t>8/9/2016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8E36636D-D922-432D-A958-524484B5923D}" type="datetimeFigureOut">
              <a:rPr lang="en-US"/>
              <a:pPr/>
              <a:t>8/9/2016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8E36636D-D922-432D-A958-524484B5923D}" type="datetimeFigureOut">
              <a:rPr lang="en-US"/>
              <a:pPr/>
              <a:t>8/9/2016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a:pPr/>
              <a:t>8/9/2016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8/9/2016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Picture Placeholder 2"/>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E36636D-D922-432D-A958-524484B5923D}" type="datetimeFigureOut">
              <a:rPr lang="en-US"/>
              <a:pPr/>
              <a:t>8/9/2016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a:pPr/>
              <a:t>8/9/2016</a:t>
            </a:fld>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www.pinterest.com/pin/508484614152615007/" TargetMode="External"/><Relationship Id="rId3" Type="http://schemas.openxmlformats.org/officeDocument/2006/relationships/hyperlink" Target="https://www.colourbox.com/image/chaos-purple-vein-substance-digital-generated-this-image-image-1760890" TargetMode="External"/><Relationship Id="rId7" Type="http://schemas.openxmlformats.org/officeDocument/2006/relationships/hyperlink" Target="https://www.emaze.com/@AOTITCRF/greek-gods" TargetMode="External"/><Relationship Id="rId12" Type="http://schemas.openxmlformats.org/officeDocument/2006/relationships/hyperlink" Target="http://www.bbc.co.uk/schools/primaryhistory/ancient_greeks/greek_world/" TargetMode="External"/><Relationship Id="rId2" Type="http://schemas.openxmlformats.org/officeDocument/2006/relationships/hyperlink" Target="http://ancienthistory.about.com/cs/people/p/hesiod.htm" TargetMode="External"/><Relationship Id="rId1" Type="http://schemas.openxmlformats.org/officeDocument/2006/relationships/slideLayout" Target="../slideLayouts/slideLayout2.xml"/><Relationship Id="rId6" Type="http://schemas.openxmlformats.org/officeDocument/2006/relationships/hyperlink" Target="http://titanfocus.info/topic/174-how-relevant-is-the-codename-titan-to-the-actual-game-speculation/" TargetMode="External"/><Relationship Id="rId11" Type="http://schemas.openxmlformats.org/officeDocument/2006/relationships/hyperlink" Target="https://lillianlemoning.wordpress.com/dramaturgy-archives/alcestis/maps-and-geographical-references/" TargetMode="External"/><Relationship Id="rId5" Type="http://schemas.openxmlformats.org/officeDocument/2006/relationships/hyperlink" Target="http://www.crystalinks.com/UranusMythology.html" TargetMode="External"/><Relationship Id="rId10" Type="http://schemas.openxmlformats.org/officeDocument/2006/relationships/hyperlink" Target="http://www.freeworldmaps.net/europe/mediterranean/physical.html" TargetMode="External"/><Relationship Id="rId4" Type="http://schemas.openxmlformats.org/officeDocument/2006/relationships/hyperlink" Target="https://www.schumachercollege.org.uk/blog/educating-for-gaia" TargetMode="External"/><Relationship Id="rId9" Type="http://schemas.openxmlformats.org/officeDocument/2006/relationships/hyperlink" Target="https://en.wikipedia.org/wiki/Zeu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Theogony</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Olympians</a:t>
            </a:r>
          </a:p>
        </p:txBody>
      </p:sp>
      <p:sp>
        <p:nvSpPr>
          <p:cNvPr id="3" name="Content Placeholder 2"/>
          <p:cNvSpPr>
            <a:spLocks noGrp="1"/>
          </p:cNvSpPr>
          <p:nvPr>
            <p:ph sz="half" idx="1"/>
          </p:nvPr>
        </p:nvSpPr>
        <p:spPr>
          <a:xfrm>
            <a:off x="347410" y="1600200"/>
            <a:ext cx="5384827" cy="4470400"/>
          </a:xfrm>
        </p:spPr>
        <p:txBody>
          <a:bodyPr>
            <a:noAutofit/>
          </a:bodyPr>
          <a:lstStyle/>
          <a:p>
            <a:r>
              <a:rPr lang="en-US" sz="2800" dirty="0"/>
              <a:t>Kronos + Rhea =</a:t>
            </a:r>
          </a:p>
          <a:p>
            <a:pPr lvl="1"/>
            <a:r>
              <a:rPr lang="en-US" sz="2400" dirty="0"/>
              <a:t>Hestia (goddess of the hearth)</a:t>
            </a:r>
          </a:p>
          <a:p>
            <a:pPr lvl="1"/>
            <a:r>
              <a:rPr lang="en-US" sz="2400" dirty="0"/>
              <a:t>Demeter (goddess of the harvest)</a:t>
            </a:r>
          </a:p>
          <a:p>
            <a:pPr lvl="1"/>
            <a:r>
              <a:rPr lang="en-US" sz="2400" dirty="0"/>
              <a:t>Hera (goddess of marriage/family)</a:t>
            </a:r>
          </a:p>
          <a:p>
            <a:pPr lvl="1"/>
            <a:r>
              <a:rPr lang="en-US" sz="2400" dirty="0"/>
              <a:t>Hades (god of the underworld)</a:t>
            </a:r>
          </a:p>
          <a:p>
            <a:pPr lvl="1"/>
            <a:r>
              <a:rPr lang="en-US" sz="2400" dirty="0"/>
              <a:t>Poseidon (water god)</a:t>
            </a:r>
          </a:p>
          <a:p>
            <a:pPr lvl="1"/>
            <a:r>
              <a:rPr lang="en-US" sz="2400" dirty="0"/>
              <a:t>Zeus (skies/storm god)</a:t>
            </a:r>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40666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Olympians</a:t>
            </a:r>
          </a:p>
        </p:txBody>
      </p:sp>
      <p:sp>
        <p:nvSpPr>
          <p:cNvPr id="4" name="Content Placeholder 3"/>
          <p:cNvSpPr>
            <a:spLocks noGrp="1"/>
          </p:cNvSpPr>
          <p:nvPr>
            <p:ph sz="half" idx="1"/>
          </p:nvPr>
        </p:nvSpPr>
        <p:spPr>
          <a:xfrm>
            <a:off x="531812" y="1803400"/>
            <a:ext cx="5461027" cy="4267200"/>
          </a:xfrm>
        </p:spPr>
        <p:txBody>
          <a:bodyPr/>
          <a:lstStyle/>
          <a:p>
            <a:r>
              <a:rPr lang="en-US" dirty="0"/>
              <a:t>Zeus + </a:t>
            </a:r>
            <a:r>
              <a:rPr lang="en-US" dirty="0" err="1"/>
              <a:t>Leto</a:t>
            </a:r>
            <a:r>
              <a:rPr lang="en-US" dirty="0"/>
              <a:t> =</a:t>
            </a:r>
          </a:p>
          <a:p>
            <a:pPr lvl="1"/>
            <a:r>
              <a:rPr lang="en-US" dirty="0"/>
              <a:t>Apollo (god of music/sun/</a:t>
            </a:r>
            <a:r>
              <a:rPr lang="en-US" dirty="0" err="1"/>
              <a:t>etc</a:t>
            </a:r>
            <a:r>
              <a:rPr lang="en-US" dirty="0"/>
              <a:t>)</a:t>
            </a:r>
          </a:p>
          <a:p>
            <a:pPr lvl="1"/>
            <a:r>
              <a:rPr lang="en-US" dirty="0"/>
              <a:t>Artemis (goddess of the hunt)</a:t>
            </a:r>
          </a:p>
          <a:p>
            <a:r>
              <a:rPr lang="en-US" dirty="0"/>
              <a:t>Zeus + Hera = </a:t>
            </a:r>
          </a:p>
          <a:p>
            <a:pPr lvl="1"/>
            <a:r>
              <a:rPr lang="en-US" dirty="0"/>
              <a:t>Ares (god of war)</a:t>
            </a:r>
          </a:p>
          <a:p>
            <a:r>
              <a:rPr lang="en-US" dirty="0"/>
              <a:t>Zeus + Metis = ****</a:t>
            </a:r>
          </a:p>
          <a:p>
            <a:pPr lvl="1"/>
            <a:r>
              <a:rPr lang="en-US" dirty="0"/>
              <a:t>Athena (goddess of wisdom and battle strategy)</a:t>
            </a:r>
          </a:p>
          <a:p>
            <a:r>
              <a:rPr lang="en-US" dirty="0"/>
              <a:t>Hera =</a:t>
            </a:r>
          </a:p>
          <a:p>
            <a:pPr lvl="1"/>
            <a:r>
              <a:rPr lang="en-US" dirty="0"/>
              <a:t>Hephaestus (god of the forge)</a:t>
            </a:r>
          </a:p>
        </p:txBody>
      </p:sp>
      <p:sp>
        <p:nvSpPr>
          <p:cNvPr id="5" name="Content Placeholder 4"/>
          <p:cNvSpPr>
            <a:spLocks noGrp="1"/>
          </p:cNvSpPr>
          <p:nvPr>
            <p:ph sz="half" idx="2"/>
          </p:nvPr>
        </p:nvSpPr>
        <p:spPr/>
        <p:txBody>
          <a:bodyPr/>
          <a:lstStyle/>
          <a:p>
            <a:r>
              <a:rPr lang="en-US" dirty="0"/>
              <a:t>Zeus + Maia =</a:t>
            </a:r>
          </a:p>
          <a:p>
            <a:pPr lvl="1"/>
            <a:r>
              <a:rPr lang="en-US" dirty="0"/>
              <a:t>Hermes</a:t>
            </a:r>
          </a:p>
          <a:p>
            <a:r>
              <a:rPr lang="en-US" dirty="0"/>
              <a:t>Zeus + Semele = </a:t>
            </a:r>
          </a:p>
          <a:p>
            <a:pPr lvl="1"/>
            <a:r>
              <a:rPr lang="en-US" dirty="0" smtClean="0"/>
              <a:t>Dionysus</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360" y="3692071"/>
            <a:ext cx="3819207" cy="2558869"/>
          </a:xfrm>
          <a:prstGeom prst="rect">
            <a:avLst/>
          </a:prstGeom>
        </p:spPr>
      </p:pic>
    </p:spTree>
    <p:extLst>
      <p:ext uri="{BB962C8B-B14F-4D97-AF65-F5344CB8AC3E}">
        <p14:creationId xmlns:p14="http://schemas.microsoft.com/office/powerpoint/2010/main" val="264696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Mentioned Myths-Atlas</a:t>
            </a:r>
            <a:endParaRPr lang="en-US" dirty="0"/>
          </a:p>
        </p:txBody>
      </p:sp>
      <p:sp>
        <p:nvSpPr>
          <p:cNvPr id="4" name="Content Placeholder 3"/>
          <p:cNvSpPr>
            <a:spLocks noGrp="1"/>
          </p:cNvSpPr>
          <p:nvPr>
            <p:ph sz="half" idx="1"/>
          </p:nvPr>
        </p:nvSpPr>
        <p:spPr>
          <a:xfrm>
            <a:off x="1218882" y="1803400"/>
            <a:ext cx="9828529" cy="4267200"/>
          </a:xfrm>
        </p:spPr>
        <p:txBody>
          <a:bodyPr/>
          <a:lstStyle/>
          <a:p>
            <a:r>
              <a:rPr lang="en-US" dirty="0" smtClean="0"/>
              <a:t>Atlas was considered a physical threat to Zeus’ power so he was tasked with holding up the sky</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132012" y="2590800"/>
            <a:ext cx="7770813" cy="3885407"/>
          </a:xfrm>
        </p:spPr>
      </p:pic>
    </p:spTree>
    <p:extLst>
      <p:ext uri="{BB962C8B-B14F-4D97-AF65-F5344CB8AC3E}">
        <p14:creationId xmlns:p14="http://schemas.microsoft.com/office/powerpoint/2010/main" val="412567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Mentioned Myths- Prometheus</a:t>
            </a:r>
            <a:endParaRPr lang="en-US" dirty="0"/>
          </a:p>
        </p:txBody>
      </p:sp>
      <p:sp>
        <p:nvSpPr>
          <p:cNvPr id="3" name="Content Placeholder 2"/>
          <p:cNvSpPr>
            <a:spLocks noGrp="1"/>
          </p:cNvSpPr>
          <p:nvPr>
            <p:ph idx="1"/>
          </p:nvPr>
        </p:nvSpPr>
        <p:spPr/>
        <p:txBody>
          <a:bodyPr>
            <a:noAutofit/>
          </a:bodyPr>
          <a:lstStyle/>
          <a:p>
            <a:r>
              <a:rPr lang="en-US" sz="2800" dirty="0" smtClean="0"/>
              <a:t>Sacrifices- Prometheus divided the parts of the sacrifice and tricked Zeus into choosing the sacrifice of bones and fat rather than the meat</a:t>
            </a:r>
          </a:p>
          <a:p>
            <a:r>
              <a:rPr lang="en-US" sz="2800" dirty="0" smtClean="0"/>
              <a:t>Fire- Zeus was angry that Prometheus had helped mankind so he decreed that mankind would never receive fire, which the gods had.  Prometheus went against these wishes.  When Zeus learned of his treachery he tied him to a rock and decreed than an eagle would eat his entrails every day as punishment.  Eventually, Hercules rescued Prometheus and Zeus was respected his son so highly that he allowed Prometheus to go free.</a:t>
            </a:r>
            <a:endParaRPr lang="en-US" sz="2800" dirty="0"/>
          </a:p>
        </p:txBody>
      </p:sp>
    </p:spTree>
    <p:extLst>
      <p:ext uri="{BB962C8B-B14F-4D97-AF65-F5344CB8AC3E}">
        <p14:creationId xmlns:p14="http://schemas.microsoft.com/office/powerpoint/2010/main" val="17783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Mentioned Myths- Epimetheus</a:t>
            </a:r>
            <a:endParaRPr lang="en-US" dirty="0"/>
          </a:p>
        </p:txBody>
      </p:sp>
      <p:sp>
        <p:nvSpPr>
          <p:cNvPr id="3" name="Content Placeholder 2"/>
          <p:cNvSpPr>
            <a:spLocks noGrp="1"/>
          </p:cNvSpPr>
          <p:nvPr>
            <p:ph idx="1"/>
          </p:nvPr>
        </p:nvSpPr>
        <p:spPr/>
        <p:txBody>
          <a:bodyPr/>
          <a:lstStyle/>
          <a:p>
            <a:r>
              <a:rPr lang="en-US" dirty="0" smtClean="0"/>
              <a:t>As another punishment for giving mankind fire, Zeus had a woman, Pandora, made and she was given to Epimetheus as a present.  However, at their wedding, Pandora was given a jar that she was told never to open.  Curiosity got the better of her and she opened the jar. Out flew plagues, sorrow, and mischief. The only good thing in the jar was hope.</a:t>
            </a:r>
          </a:p>
          <a:p>
            <a:r>
              <a:rPr lang="en-US" dirty="0" smtClean="0"/>
              <a:t>Thus, women are often blamed for misfortunes in Greek Mythology.</a:t>
            </a:r>
          </a:p>
        </p:txBody>
      </p:sp>
    </p:spTree>
    <p:extLst>
      <p:ext uri="{BB962C8B-B14F-4D97-AF65-F5344CB8AC3E}">
        <p14:creationId xmlns:p14="http://schemas.microsoft.com/office/powerpoint/2010/main" val="173925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2" y="381000"/>
            <a:ext cx="10438131" cy="6172200"/>
          </a:xfrm>
        </p:spPr>
        <p:txBody>
          <a:bodyPr>
            <a:normAutofit fontScale="85000" lnSpcReduction="20000"/>
          </a:bodyPr>
          <a:lstStyle/>
          <a:p>
            <a:r>
              <a:rPr lang="en-US" dirty="0">
                <a:hlinkClick r:id="rId2"/>
              </a:rPr>
              <a:t>http://ancienthistory.about.com/cs/people/p/hesiod.htm</a:t>
            </a:r>
            <a:endParaRPr lang="en-US" dirty="0"/>
          </a:p>
          <a:p>
            <a:r>
              <a:rPr lang="en-US" dirty="0">
                <a:hlinkClick r:id="rId3"/>
              </a:rPr>
              <a:t>https://www.colourbox.com/image/chaos-purple-vein-substance-digital-generated-this-image-image-1760890</a:t>
            </a:r>
            <a:endParaRPr lang="en-US" dirty="0"/>
          </a:p>
          <a:p>
            <a:r>
              <a:rPr lang="en-US" dirty="0">
                <a:hlinkClick r:id="rId4"/>
              </a:rPr>
              <a:t>https://www.schumachercollege.org.uk/blog/educating-for-gaia</a:t>
            </a:r>
            <a:endParaRPr lang="en-US" dirty="0"/>
          </a:p>
          <a:p>
            <a:r>
              <a:rPr lang="en-US" dirty="0">
                <a:hlinkClick r:id="rId5"/>
              </a:rPr>
              <a:t>http://www.crystalinks.com/UranusMythology.html</a:t>
            </a:r>
            <a:endParaRPr lang="en-US" dirty="0"/>
          </a:p>
          <a:p>
            <a:r>
              <a:rPr lang="en-US" dirty="0">
                <a:hlinkClick r:id="rId6"/>
              </a:rPr>
              <a:t>http://titanfocus.info/topic/174-how-relevant-is-the-codename-titan-to-the-actual-game-speculation/</a:t>
            </a:r>
            <a:endParaRPr lang="en-US" dirty="0"/>
          </a:p>
          <a:p>
            <a:r>
              <a:rPr lang="en-US" dirty="0">
                <a:hlinkClick r:id="rId7"/>
              </a:rPr>
              <a:t>https://www.emaze.com/@AOTITCRF/greek-gods</a:t>
            </a:r>
            <a:endParaRPr lang="en-US" dirty="0"/>
          </a:p>
          <a:p>
            <a:r>
              <a:rPr lang="en-US" dirty="0">
                <a:hlinkClick r:id="rId8"/>
              </a:rPr>
              <a:t>https://www.pinterest.com/pin/508484614152615007/</a:t>
            </a:r>
            <a:endParaRPr lang="en-US" dirty="0"/>
          </a:p>
          <a:p>
            <a:r>
              <a:rPr lang="en-US" dirty="0">
                <a:hlinkClick r:id="rId9"/>
              </a:rPr>
              <a:t>https://en.wikipedia.org/wiki/Zeus</a:t>
            </a:r>
            <a:endParaRPr lang="en-US" dirty="0"/>
          </a:p>
          <a:p>
            <a:r>
              <a:rPr lang="en-US" dirty="0">
                <a:hlinkClick r:id="rId10"/>
              </a:rPr>
              <a:t>http://www.freeworldmaps.net/europe/mediterranean/physical.html</a:t>
            </a:r>
            <a:endParaRPr lang="en-US" dirty="0"/>
          </a:p>
          <a:p>
            <a:r>
              <a:rPr lang="en-US" dirty="0">
                <a:hlinkClick r:id="rId11"/>
              </a:rPr>
              <a:t>https://lillianlemoning.wordpress.com/dramaturgy-archives/alcestis/maps-and-geographical-references/</a:t>
            </a:r>
            <a:endParaRPr lang="en-US" dirty="0"/>
          </a:p>
          <a:p>
            <a:r>
              <a:rPr lang="en-US" dirty="0">
                <a:hlinkClick r:id="rId12"/>
              </a:rPr>
              <a:t>http://www.bbc.co.uk/schools/primaryhistory/ancient_greeks/greek_world</a:t>
            </a:r>
            <a:r>
              <a:rPr lang="en-US" dirty="0" smtClean="0">
                <a:hlinkClick r:id="rId12"/>
              </a:rPr>
              <a:t>/</a:t>
            </a:r>
            <a:endParaRPr lang="en-US" dirty="0" smtClean="0"/>
          </a:p>
          <a:p>
            <a:r>
              <a:rPr lang="en-US" dirty="0"/>
              <a:t>http://www.huffingtonpost.com/jennifer-grossman/date-the-atlas-not-the-sh_b_6114224.html</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4966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57200"/>
            <a:ext cx="2894329" cy="762000"/>
          </a:xfrm>
        </p:spPr>
        <p:txBody>
          <a:bodyPr/>
          <a:lstStyle/>
          <a:p>
            <a:r>
              <a:rPr lang="en-US" dirty="0"/>
              <a:t>The Theogony</a:t>
            </a:r>
          </a:p>
        </p:txBody>
      </p:sp>
      <p:sp>
        <p:nvSpPr>
          <p:cNvPr id="3" name="Content Placeholder 2"/>
          <p:cNvSpPr>
            <a:spLocks noGrp="1"/>
          </p:cNvSpPr>
          <p:nvPr>
            <p:ph sz="half" idx="1"/>
          </p:nvPr>
        </p:nvSpPr>
        <p:spPr>
          <a:xfrm>
            <a:off x="455612" y="1371600"/>
            <a:ext cx="6096000" cy="4699000"/>
          </a:xfrm>
        </p:spPr>
        <p:txBody>
          <a:bodyPr>
            <a:noAutofit/>
          </a:bodyPr>
          <a:lstStyle/>
          <a:p>
            <a:r>
              <a:rPr lang="en-US" sz="3200" b="1" u="sng" dirty="0"/>
              <a:t>Theogony: </a:t>
            </a:r>
            <a:r>
              <a:rPr lang="en-US" sz="3200" dirty="0"/>
              <a:t>the genealogy of a group or system of gods</a:t>
            </a:r>
          </a:p>
          <a:p>
            <a:pPr lvl="1"/>
            <a:r>
              <a:rPr lang="en-US" sz="2800" dirty="0"/>
              <a:t>Greek </a:t>
            </a:r>
            <a:r>
              <a:rPr lang="en-US" sz="2800" i="1" dirty="0" err="1"/>
              <a:t>theos</a:t>
            </a:r>
            <a:r>
              <a:rPr lang="en-US" sz="2800" i="1" dirty="0"/>
              <a:t> </a:t>
            </a:r>
            <a:r>
              <a:rPr lang="en-US" sz="2800" dirty="0"/>
              <a:t>“god” + Greek </a:t>
            </a:r>
            <a:r>
              <a:rPr lang="en-US" sz="2800" i="1" dirty="0" err="1"/>
              <a:t>gonia</a:t>
            </a:r>
            <a:r>
              <a:rPr lang="en-US" sz="2800" i="1" dirty="0"/>
              <a:t> </a:t>
            </a:r>
            <a:r>
              <a:rPr lang="en-US" sz="2800" dirty="0"/>
              <a:t>“begetting”</a:t>
            </a:r>
          </a:p>
          <a:p>
            <a:r>
              <a:rPr lang="en-US" sz="3200" dirty="0"/>
              <a:t>Oral tradition</a:t>
            </a:r>
          </a:p>
          <a:p>
            <a:r>
              <a:rPr lang="en-US" sz="3200" dirty="0"/>
              <a:t>Written 700 B.C. by Hesiod</a:t>
            </a:r>
          </a:p>
          <a:p>
            <a:r>
              <a:rPr lang="en-US" sz="3200" dirty="0"/>
              <a:t>Mimics Homeric Greek Poetry</a:t>
            </a:r>
          </a:p>
          <a:p>
            <a:r>
              <a:rPr lang="en-US" sz="3200" b="1" u="sng" dirty="0"/>
              <a:t>Didactic: </a:t>
            </a:r>
            <a:r>
              <a:rPr lang="en-US" sz="3200" dirty="0"/>
              <a:t>intended to teach</a:t>
            </a:r>
          </a:p>
          <a:p>
            <a:pPr lvl="1"/>
            <a:r>
              <a:rPr lang="en-US" sz="2800" dirty="0"/>
              <a:t>Greek </a:t>
            </a:r>
            <a:r>
              <a:rPr lang="en-US" sz="2800" i="1" dirty="0" err="1"/>
              <a:t>didaskein</a:t>
            </a:r>
            <a:r>
              <a:rPr lang="en-US" sz="2800" i="1" dirty="0"/>
              <a:t> </a:t>
            </a:r>
            <a:r>
              <a:rPr lang="en-US" sz="2800" dirty="0"/>
              <a:t>“teach”</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85012" y="457200"/>
            <a:ext cx="3874293" cy="5837268"/>
          </a:xfrm>
        </p:spPr>
      </p:pic>
    </p:spTree>
    <p:extLst>
      <p:ext uri="{BB962C8B-B14F-4D97-AF65-F5344CB8AC3E}">
        <p14:creationId xmlns:p14="http://schemas.microsoft.com/office/powerpoint/2010/main" val="861681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684212" y="990600"/>
            <a:ext cx="5308627" cy="5080000"/>
          </a:xfrm>
        </p:spPr>
        <p:txBody>
          <a:bodyPr>
            <a:normAutofit/>
          </a:bodyPr>
          <a:lstStyle/>
          <a:p>
            <a:r>
              <a:rPr lang="en-US" sz="3200" dirty="0"/>
              <a:t>Theogony’s typically used to establish the divinity of royalty</a:t>
            </a:r>
          </a:p>
          <a:p>
            <a:r>
              <a:rPr lang="en-US" sz="3200" dirty="0"/>
              <a:t>The Theogony used to establish Zeus as head deity and to reveal the divine origin of justice</a:t>
            </a:r>
          </a:p>
          <a:p>
            <a:r>
              <a:rPr lang="en-US" sz="3200" dirty="0"/>
              <a:t>Zeus seen as ultimate figure of Justice</a:t>
            </a:r>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94612" y="333375"/>
            <a:ext cx="2869407" cy="6037711"/>
          </a:xfrm>
        </p:spPr>
      </p:pic>
    </p:spTree>
    <p:extLst>
      <p:ext uri="{BB962C8B-B14F-4D97-AF65-F5344CB8AC3E}">
        <p14:creationId xmlns:p14="http://schemas.microsoft.com/office/powerpoint/2010/main" val="63075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012" y="381000"/>
            <a:ext cx="10980292" cy="6105042"/>
          </a:xfrm>
        </p:spPr>
      </p:pic>
    </p:spTree>
    <p:extLst>
      <p:ext uri="{BB962C8B-B14F-4D97-AF65-F5344CB8AC3E}">
        <p14:creationId xmlns:p14="http://schemas.microsoft.com/office/powerpoint/2010/main" val="369413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4412" y="152400"/>
            <a:ext cx="7237412" cy="6544780"/>
          </a:xfrm>
        </p:spPr>
      </p:pic>
    </p:spTree>
    <p:extLst>
      <p:ext uri="{BB962C8B-B14F-4D97-AF65-F5344CB8AC3E}">
        <p14:creationId xmlns:p14="http://schemas.microsoft.com/office/powerpoint/2010/main" val="257644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3412" y="381000"/>
            <a:ext cx="9114175" cy="6133274"/>
          </a:xfrm>
        </p:spPr>
      </p:pic>
    </p:spTree>
    <p:extLst>
      <p:ext uri="{BB962C8B-B14F-4D97-AF65-F5344CB8AC3E}">
        <p14:creationId xmlns:p14="http://schemas.microsoft.com/office/powerpoint/2010/main" val="314911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8012" y="2209800"/>
            <a:ext cx="1446529" cy="1109662"/>
          </a:xfrm>
        </p:spPr>
        <p:txBody>
          <a:bodyPr>
            <a:normAutofit/>
          </a:bodyPr>
          <a:lstStyle/>
          <a:p>
            <a:r>
              <a:rPr lang="en-US" dirty="0"/>
              <a:t>Chaos</a:t>
            </a:r>
            <a:br>
              <a:rPr lang="en-US" dirty="0"/>
            </a:br>
            <a:r>
              <a:rPr lang="en-US" dirty="0"/>
              <a:t>(void)</a:t>
            </a: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4411" y="381000"/>
            <a:ext cx="8609325" cy="6019800"/>
          </a:xfrm>
        </p:spPr>
      </p:pic>
    </p:spTree>
    <p:extLst>
      <p:ext uri="{BB962C8B-B14F-4D97-AF65-F5344CB8AC3E}">
        <p14:creationId xmlns:p14="http://schemas.microsoft.com/office/powerpoint/2010/main" val="190188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94435" y="381000"/>
            <a:ext cx="3808729" cy="838200"/>
          </a:xfrm>
        </p:spPr>
        <p:txBody>
          <a:bodyPr/>
          <a:lstStyle/>
          <a:p>
            <a:r>
              <a:rPr lang="en-US" dirty="0"/>
              <a:t>Primordial Beings</a:t>
            </a:r>
          </a:p>
        </p:txBody>
      </p:sp>
      <p:sp>
        <p:nvSpPr>
          <p:cNvPr id="5" name="Text Placeholder 4"/>
          <p:cNvSpPr>
            <a:spLocks noGrp="1"/>
          </p:cNvSpPr>
          <p:nvPr>
            <p:ph type="body" idx="1"/>
          </p:nvPr>
        </p:nvSpPr>
        <p:spPr>
          <a:xfrm>
            <a:off x="2238912" y="1272540"/>
            <a:ext cx="1719774" cy="711200"/>
          </a:xfrm>
        </p:spPr>
        <p:txBody>
          <a:bodyPr/>
          <a:lstStyle/>
          <a:p>
            <a:r>
              <a:rPr lang="en-US" dirty="0"/>
              <a:t>Gaia: Earth</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5612" y="2037080"/>
            <a:ext cx="5607861" cy="3495040"/>
          </a:xfrm>
        </p:spPr>
      </p:pic>
      <p:sp>
        <p:nvSpPr>
          <p:cNvPr id="7" name="Text Placeholder 6"/>
          <p:cNvSpPr>
            <a:spLocks noGrp="1"/>
          </p:cNvSpPr>
          <p:nvPr>
            <p:ph type="body" sz="quarter" idx="3"/>
          </p:nvPr>
        </p:nvSpPr>
        <p:spPr>
          <a:xfrm>
            <a:off x="8148651" y="546100"/>
            <a:ext cx="1752600" cy="711200"/>
          </a:xfrm>
        </p:spPr>
        <p:txBody>
          <a:bodyPr/>
          <a:lstStyle/>
          <a:p>
            <a:r>
              <a:rPr lang="en-US" dirty="0"/>
              <a:t>Uranus: Sky</a:t>
            </a:r>
          </a:p>
        </p:txBody>
      </p:sp>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171538" y="1257300"/>
            <a:ext cx="3706825" cy="4998919"/>
          </a:xfrm>
        </p:spPr>
      </p:pic>
      <p:sp>
        <p:nvSpPr>
          <p:cNvPr id="11" name="TextBox 10"/>
          <p:cNvSpPr txBox="1"/>
          <p:nvPr/>
        </p:nvSpPr>
        <p:spPr>
          <a:xfrm>
            <a:off x="760412" y="5791200"/>
            <a:ext cx="5303061" cy="461665"/>
          </a:xfrm>
          <a:prstGeom prst="rect">
            <a:avLst/>
          </a:prstGeom>
          <a:noFill/>
        </p:spPr>
        <p:txBody>
          <a:bodyPr wrap="square" rtlCol="0">
            <a:spAutoFit/>
          </a:bodyPr>
          <a:lstStyle/>
          <a:p>
            <a:r>
              <a:rPr lang="en-US" sz="2400" dirty="0"/>
              <a:t>Eros (love)</a:t>
            </a:r>
          </a:p>
        </p:txBody>
      </p:sp>
    </p:spTree>
    <p:extLst>
      <p:ext uri="{BB962C8B-B14F-4D97-AF65-F5344CB8AC3E}">
        <p14:creationId xmlns:p14="http://schemas.microsoft.com/office/powerpoint/2010/main" val="278323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Titans</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1812" y="2280923"/>
            <a:ext cx="4773613" cy="3312153"/>
          </a:xfrm>
        </p:spPr>
      </p:pic>
      <p:sp>
        <p:nvSpPr>
          <p:cNvPr id="5" name="Content Placeholder 4"/>
          <p:cNvSpPr>
            <a:spLocks noGrp="1"/>
          </p:cNvSpPr>
          <p:nvPr>
            <p:ph sz="half" idx="2"/>
          </p:nvPr>
        </p:nvSpPr>
        <p:spPr>
          <a:xfrm>
            <a:off x="5637212" y="1295400"/>
            <a:ext cx="5332730" cy="5105400"/>
          </a:xfrm>
        </p:spPr>
        <p:txBody>
          <a:bodyPr>
            <a:normAutofit/>
          </a:bodyPr>
          <a:lstStyle/>
          <a:p>
            <a:r>
              <a:rPr lang="en-US" dirty="0"/>
              <a:t>Gaia + Uranus =</a:t>
            </a:r>
          </a:p>
          <a:p>
            <a:pPr lvl="1"/>
            <a:r>
              <a:rPr lang="en-US" dirty="0"/>
              <a:t>Rhea (mother)</a:t>
            </a:r>
          </a:p>
          <a:p>
            <a:pPr lvl="1"/>
            <a:r>
              <a:rPr lang="en-US" dirty="0"/>
              <a:t>Themis (law)</a:t>
            </a:r>
          </a:p>
          <a:p>
            <a:pPr lvl="1"/>
            <a:r>
              <a:rPr lang="en-US" dirty="0"/>
              <a:t>Mnemosyne (memory)</a:t>
            </a:r>
          </a:p>
          <a:p>
            <a:pPr lvl="1"/>
            <a:r>
              <a:rPr lang="en-US" dirty="0"/>
              <a:t>Tethys (sea goddess)</a:t>
            </a:r>
          </a:p>
          <a:p>
            <a:pPr lvl="1"/>
            <a:r>
              <a:rPr lang="en-US" dirty="0"/>
              <a:t>Phoebe (moon)</a:t>
            </a:r>
          </a:p>
          <a:p>
            <a:pPr lvl="1"/>
            <a:r>
              <a:rPr lang="en-US" dirty="0"/>
              <a:t>Kronos (time)</a:t>
            </a:r>
          </a:p>
          <a:p>
            <a:pPr lvl="1"/>
            <a:endParaRPr lang="en-US" dirty="0"/>
          </a:p>
          <a:p>
            <a:r>
              <a:rPr lang="en-US" dirty="0"/>
              <a:t>Other famous Titans:</a:t>
            </a:r>
          </a:p>
          <a:p>
            <a:pPr lvl="1"/>
            <a:r>
              <a:rPr lang="en-US" dirty="0" smtClean="0"/>
              <a:t>Prometheus (</a:t>
            </a:r>
            <a:r>
              <a:rPr lang="en-US" dirty="0" err="1" smtClean="0"/>
              <a:t>forsight</a:t>
            </a:r>
            <a:r>
              <a:rPr lang="en-US" dirty="0" smtClean="0"/>
              <a:t>)</a:t>
            </a:r>
          </a:p>
          <a:p>
            <a:pPr lvl="1"/>
            <a:r>
              <a:rPr lang="en-US" dirty="0" smtClean="0"/>
              <a:t>Epimetheus (hindsight)</a:t>
            </a:r>
            <a:endParaRPr lang="en-US" dirty="0"/>
          </a:p>
          <a:p>
            <a:pPr lvl="1"/>
            <a:r>
              <a:rPr lang="en-US" dirty="0"/>
              <a:t>Atlas</a:t>
            </a:r>
          </a:p>
        </p:txBody>
      </p:sp>
    </p:spTree>
    <p:extLst>
      <p:ext uri="{BB962C8B-B14F-4D97-AF65-F5344CB8AC3E}">
        <p14:creationId xmlns:p14="http://schemas.microsoft.com/office/powerpoint/2010/main" val="268333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Classic book education presentation (widescreen)</Template>
  <TotalTime>0</TotalTime>
  <Words>499</Words>
  <Application>Microsoft Office PowerPoint</Application>
  <PresentationFormat>Custom</PresentationFormat>
  <Paragraphs>74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Books Classic 16x9</vt:lpstr>
      <vt:lpstr>The Theogony</vt:lpstr>
      <vt:lpstr>The Theogony</vt:lpstr>
      <vt:lpstr>PowerPoint Presentation</vt:lpstr>
      <vt:lpstr>PowerPoint Presentation</vt:lpstr>
      <vt:lpstr>PowerPoint Presentation</vt:lpstr>
      <vt:lpstr>PowerPoint Presentation</vt:lpstr>
      <vt:lpstr>Chaos (void)</vt:lpstr>
      <vt:lpstr>Primordial Beings</vt:lpstr>
      <vt:lpstr>Titans</vt:lpstr>
      <vt:lpstr>The Olympians</vt:lpstr>
      <vt:lpstr>Secondary Olympians</vt:lpstr>
      <vt:lpstr>Mentioned Myths-Atlas</vt:lpstr>
      <vt:lpstr>Mentioned Myths- Prometheus</vt:lpstr>
      <vt:lpstr>Mentioned Myths- Epimetheus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2016-07-07T20:13:47Z</dcterms:created>
  <dcterms:modified xsi:type="dcterms:W3CDTF">2016-08-09T22:05:17Z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TC028010599991</vt:lpwstr>
  </property>
</Properties>
</file>